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4474" autoAdjust="0"/>
  </p:normalViewPr>
  <p:slideViewPr>
    <p:cSldViewPr snapToGrid="0" snapToObjects="1">
      <p:cViewPr varScale="1">
        <p:scale>
          <a:sx n="71" d="100"/>
          <a:sy n="71" d="100"/>
        </p:scale>
        <p:origin x="88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rdaliselmi/Applied-Data-Science-Capstone-Project-SpaceX/blob/master/EDA_data_visualization.ipynb" TargetMode="Externa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mrdaliselmi/Applied-Data-Science-Capstone-Project-SpaceX/blob/master/EDA_data_visualization.ipynb"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EDA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Interactive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rdaliselmi/Applied-Data-Science-Capstone-Project-SpaceX/blob/master/dashApp.p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SpaceX_ML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arget="../media/image20.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27.xml.rels><?xml version="1.0" encoding="UTF-8" standalone="yes" ?><Relationships xmlns="http://schemas.openxmlformats.org/package/2006/relationships"><Relationship Id="rId3" Target="../media/image21.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arget="../media/image23.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arget="../media/image26.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3.xml.rels><?xml version="1.0" encoding="UTF-8" standalone="yes" ?><Relationships xmlns="http://schemas.openxmlformats.org/package/2006/relationships"><Relationship Id="rId3" Target="../media/image27.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arget="../media/image31.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8.xml.rels><?xml version="1.0" encoding="UTF-8" standalone="yes" ?><Relationships xmlns="http://schemas.openxmlformats.org/package/2006/relationships"><Relationship Id="rId3" Target="../media/image32.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s>
</file>

<file path=ppt/slides/_rels/slide39.xml.rels><?xml version="1.0" encoding="UTF-8" standalone="yes" ?><Relationships xmlns="http://schemas.openxmlformats.org/package/2006/relationships"><Relationship Id="rId3" Target="../media/image33.jpeg" Type="http://schemas.openxmlformats.org/officeDocument/2006/relationships/image"/><Relationship Id="rId7" Target="../media/image37.jpeg" Type="http://schemas.openxmlformats.org/officeDocument/2006/relationships/image"/><Relationship Id="rId2" Target="../media/image3.png" Type="http://schemas.openxmlformats.org/officeDocument/2006/relationships/image"/><Relationship Id="rId1" Target="../slideLayouts/slideLayout1.xml" Type="http://schemas.openxmlformats.org/officeDocument/2006/relationships/slideLayout"/><Relationship Id="rId6" Target="../media/image36.jpeg" Type="http://schemas.openxmlformats.org/officeDocument/2006/relationships/image"/><Relationship Id="rId5" Target="../media/image35.jpeg" Type="http://schemas.openxmlformats.org/officeDocument/2006/relationships/image"/><Relationship Id="rId4" Target="../media/image34.jpeg" Type="http://schemas.openxmlformats.org/officeDocument/2006/relationships/image"/></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SpacexData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daliselmi/Applied-Data-Science-Capstone-Project-SpaceX/blob/master/WebScraping.ipynb" TargetMode="External"/><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Mohamed Ali Selmi</a:t>
            </a:r>
          </a:p>
          <a:p>
            <a:r>
              <a:rPr lang="en-US" dirty="0">
                <a:solidFill>
                  <a:schemeClr val="bg2"/>
                </a:solidFill>
                <a:latin typeface="Abadi" panose="020B0604020104020204" pitchFamily="34" charset="0"/>
                <a:ea typeface="SF Pro" pitchFamily="2" charset="0"/>
                <a:cs typeface="SF Pro" pitchFamily="2" charset="0"/>
              </a:rPr>
              <a:t>27</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July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p="http://schemas.openxmlformats.org/presentationml/2006/main" xmlns:a="http://schemas.openxmlformats.org/drawingml/2006/main" xmlns:r="http://schemas.openxmlformats.org/officeDocument/2006/relationships">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idx="12" sz="quarter" type="sldNum"/>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51435"/>
            <a:ext cx="5012224" cy="4875775"/>
          </a:xfrm>
          <a:prstGeom prst="rect">
            <a:avLst/>
          </a:prstGeom>
        </p:spPr>
        <p:txBody>
          <a:bodyPr/>
          <a:lstStyle/>
          <a:p>
            <a:pPr algn="just" indent="0" marL="0">
              <a:buNone/>
            </a:pPr>
            <a:r>
              <a:rPr dirty="0" lang="en-US" sz="1800">
                <a:solidFill>
                  <a:schemeClr val="accent3">
                    <a:lumMod val="25000"/>
                  </a:schemeClr>
                </a:solidFill>
                <a:latin charset="0" pitchFamily="2" typeface="Montserrat"/>
              </a:rPr>
              <a:t>Data wrangling is the process of cleaning and unifying messy and complex data sets for easy access and analysis. With the amount of data and data sources rapidly growing and expanding, it is getting increasingly essential for large amounts of available data to be organized for analysis.</a:t>
            </a:r>
          </a:p>
          <a:p>
            <a:r>
              <a:rPr dirty="0" lang="en-US" sz="2200">
                <a:solidFill>
                  <a:schemeClr val="accent3">
                    <a:lumMod val="25000"/>
                  </a:schemeClr>
                </a:solidFill>
                <a:latin charset="0" panose="020B0604020104020204" pitchFamily="34" typeface="Abadi"/>
              </a:rPr>
              <a:t>We calculate the number of launches at each site, and the number and occurrence of each orbits</a:t>
            </a:r>
          </a:p>
          <a:p>
            <a:r>
              <a:rPr dirty="0" lang="en-US" sz="2200">
                <a:solidFill>
                  <a:schemeClr val="accent3">
                    <a:lumMod val="25000"/>
                  </a:schemeClr>
                </a:solidFill>
                <a:latin charset="0" panose="020B0604020104020204" pitchFamily="34" typeface="Abadi"/>
              </a:rPr>
              <a:t>We create landing outcome label from outcome column and export the results to csv.</a:t>
            </a:r>
          </a:p>
          <a:p>
            <a:r>
              <a:rPr dirty="0" kern="1200" lang="en-US" sz="1800">
                <a:solidFill>
                  <a:srgbClr val="292929"/>
                </a:solidFill>
                <a:effectLst/>
                <a:latin charset="0" panose="020B0604020104020204" pitchFamily="34" typeface="Abadi"/>
                <a:ea typeface="+mn-ea"/>
                <a:cs typeface="+mn-cs"/>
              </a:rPr>
              <a:t>For more details:</a:t>
            </a:r>
            <a:endParaRPr dirty="0" kern="1200" lang="en-US" sz="1800">
              <a:solidFill>
                <a:srgbClr val="292929"/>
              </a:solidFill>
              <a:latin charset="0" panose="020B0604020104020204" pitchFamily="34" typeface="Abadi"/>
              <a:ea typeface="+mn-ea"/>
              <a:cs typeface="+mn-cs"/>
            </a:endParaRPr>
          </a:p>
          <a:p>
            <a:pPr indent="0" lvl="1" marL="457200">
              <a:buNone/>
            </a:pPr>
            <a:r>
              <a:rPr dirty="0" lang="en-US" sz="1800">
                <a:solidFill>
                  <a:srgbClr val="292929"/>
                </a:solidFill>
                <a:latin charset="0" panose="020B0604020104020204" pitchFamily="34" typeface="Abadi"/>
                <a:hlinkClick r:id="rId3"/>
              </a:rPr>
              <a:t>Notebook link on </a:t>
            </a:r>
            <a:r>
              <a:rPr dirty="0" err="1" lang="en-US" sz="1800">
                <a:solidFill>
                  <a:srgbClr val="292929"/>
                </a:solidFill>
                <a:latin charset="0" panose="020B0604020104020204" pitchFamily="34" typeface="Abadi"/>
                <a:hlinkClick r:id="rId3"/>
              </a:rPr>
              <a:t>Github</a:t>
            </a:r>
            <a:endParaRPr dirty="0" lang="en-US"/>
          </a:p>
          <a:p>
            <a:endParaRPr dirty="0" lang="en-US"/>
          </a:p>
          <a:p>
            <a:endParaRPr dirty="0"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anchor="ctr" bIns="45720" lIns="91440" rIns="91440" rtlCol="0" tIns="45720" vert="horz">
            <a:normAutofit fontScale="92500" lnSpcReduction="20000"/>
          </a:bodyPr>
          <a:lstStyle>
            <a:lvl1pPr algn="l" defTabSz="914400" eaLnBrk="1" hangingPunct="1" latinLnBrk="0" rtl="0">
              <a:lnSpc>
                <a:spcPct val="90000"/>
              </a:lnSpc>
              <a:spcBef>
                <a:spcPct val="0"/>
              </a:spcBef>
              <a:buNone/>
              <a:defRPr kern="1200" sz="4000">
                <a:solidFill>
                  <a:srgbClr val="005493"/>
                </a:solidFill>
                <a:latin charset="0" panose="020B0709050203000203" pitchFamily="49" typeface="IBM Plex Mono SemiBold"/>
                <a:ea charset="0" panose="020B0709050203000203" pitchFamily="49" typeface="IBM Plex Mono SemiBold"/>
                <a:cs charset="0" panose="020B0709050203000203" pitchFamily="49" typeface="IBM Plex Mono SemiBold"/>
              </a:defRPr>
            </a:lvl1pPr>
          </a:lstStyle>
          <a:p>
            <a:r>
              <a:rPr lang="en-US">
                <a:solidFill>
                  <a:srgbClr val="0B49CB"/>
                </a:solidFill>
                <a:latin typeface="Abadi"/>
              </a:rPr>
              <a:t>Data Wrangling</a:t>
            </a:r>
            <a:endParaRPr dirty="0" lang="en-US">
              <a:solidFill>
                <a:srgbClr val="0B49CB"/>
              </a:solidFill>
              <a:latin typeface="Abadi"/>
            </a:endParaRPr>
          </a:p>
        </p:txBody>
      </p:sp>
      <p:pic>
        <p:nvPicPr>
          <p:cNvPr id="1026" name="Picture 2">
            <a:extLst>
              <a:ext uri="{FF2B5EF4-FFF2-40B4-BE49-F238E27FC236}">
                <a16:creationId xmlns:a16="http://schemas.microsoft.com/office/drawing/2014/main" id="{08201E41-503F-907F-4F9B-B94F8798303F}"/>
              </a:ext>
            </a:extLst>
          </p:cNvPr>
          <p:cNvPicPr>
            <a:picLocks noChangeArrowheads="1" noChangeAspect="1"/>
          </p:cNvPicPr>
          <p:nvPr/>
        </p:nvPicPr>
        <p:blipFill rotWithShape="1">
          <a:blip r:embed="rId4">
            <a:extLst>
              <a:ext uri="{28A0092B-C50C-407E-A947-70E740481C1C}">
                <a14:useLocalDpi xmlns:a14="http://schemas.microsoft.com/office/drawing/2010/main" val="0"/>
              </a:ext>
            </a:extLst>
          </a:blip>
          <a:srcRect b="25" r="-1"/>
          <a:stretch/>
        </p:blipFill>
        <p:spPr bwMode="auto">
          <a:xfrm>
            <a:off x="5898775" y="1551436"/>
            <a:ext cx="5523213" cy="4010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5419"/>
            <a:ext cx="4891201" cy="4727122"/>
          </a:xfrm>
          <a:prstGeom prst="rect">
            <a:avLst/>
          </a:prstGeom>
        </p:spPr>
        <p:txBody>
          <a:bodyPr lIns="91440" tIns="45720" rIns="91440" bIns="45720" anchor="t"/>
          <a:lstStyle/>
          <a:p>
            <a:r>
              <a:rPr lang="en-US" sz="2000" dirty="0">
                <a:latin typeface="Montserrat" pitchFamily="2" charset="0"/>
              </a:rPr>
              <a:t>We used scatter graph to find the relationship between the attributes such as between:</a:t>
            </a:r>
          </a:p>
          <a:p>
            <a:pPr lvl="1"/>
            <a:r>
              <a:rPr lang="en-US" sz="1600" dirty="0">
                <a:latin typeface="Montserrat" pitchFamily="2" charset="0"/>
              </a:rPr>
              <a:t>Payload and Flight Number.</a:t>
            </a:r>
          </a:p>
          <a:p>
            <a:pPr lvl="1"/>
            <a:r>
              <a:rPr lang="en-US" sz="1600" dirty="0">
                <a:latin typeface="Montserrat" pitchFamily="2" charset="0"/>
              </a:rPr>
              <a:t>Flight Number and Launch Site.</a:t>
            </a:r>
          </a:p>
          <a:p>
            <a:pPr lvl="1"/>
            <a:r>
              <a:rPr lang="en-US" sz="1600" dirty="0">
                <a:latin typeface="Montserrat" pitchFamily="2" charset="0"/>
              </a:rPr>
              <a:t>Payload and Launch Site.</a:t>
            </a:r>
          </a:p>
          <a:p>
            <a:pPr lvl="1"/>
            <a:r>
              <a:rPr lang="en-US" sz="1600" dirty="0">
                <a:latin typeface="Montserrat" pitchFamily="2" charset="0"/>
              </a:rPr>
              <a:t>Flight Number and Orbit Type.</a:t>
            </a:r>
          </a:p>
          <a:p>
            <a:pPr lvl="1"/>
            <a:r>
              <a:rPr lang="en-US" sz="1600" dirty="0">
                <a:latin typeface="Montserrat" pitchFamily="2" charset="0"/>
              </a:rPr>
              <a:t>Payload and Orbit Type.</a:t>
            </a:r>
          </a:p>
          <a:p>
            <a:pPr marL="0" indent="0">
              <a:buNone/>
            </a:pPr>
            <a:r>
              <a:rPr lang="en-US" sz="2000" dirty="0">
                <a:latin typeface="Montserrat" pitchFamily="2" charset="0"/>
              </a:rPr>
              <a:t>Scatter plots show dependency of attributes on each other. Once a pattern is determined from the graphs. It’s very easy to see which factors affecting the most to the success of the landing outcomes.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4E731CFE-CE17-B5EF-798B-DAD9BF171BA8}"/>
              </a:ext>
            </a:extLst>
          </p:cNvPr>
          <p:cNvPicPr>
            <a:picLocks noChangeAspect="1"/>
          </p:cNvPicPr>
          <p:nvPr/>
        </p:nvPicPr>
        <p:blipFill>
          <a:blip r:embed="rId3"/>
          <a:stretch>
            <a:fillRect/>
          </a:stretch>
        </p:blipFill>
        <p:spPr>
          <a:xfrm>
            <a:off x="5425198" y="1485419"/>
            <a:ext cx="6579147" cy="1325016"/>
          </a:xfrm>
          <a:prstGeom prst="rect">
            <a:avLst/>
          </a:prstGeom>
        </p:spPr>
      </p:pic>
      <p:pic>
        <p:nvPicPr>
          <p:cNvPr id="8" name="Picture 7">
            <a:extLst>
              <a:ext uri="{FF2B5EF4-FFF2-40B4-BE49-F238E27FC236}">
                <a16:creationId xmlns:a16="http://schemas.microsoft.com/office/drawing/2014/main" id="{9DD39067-FD83-6C91-7E3C-74EC9E09FF77}"/>
              </a:ext>
            </a:extLst>
          </p:cNvPr>
          <p:cNvPicPr>
            <a:picLocks noChangeAspect="1"/>
          </p:cNvPicPr>
          <p:nvPr/>
        </p:nvPicPr>
        <p:blipFill>
          <a:blip r:embed="rId4"/>
          <a:stretch>
            <a:fillRect/>
          </a:stretch>
        </p:blipFill>
        <p:spPr>
          <a:xfrm>
            <a:off x="5257800" y="2951534"/>
            <a:ext cx="6746545" cy="1325728"/>
          </a:xfrm>
          <a:prstGeom prst="rect">
            <a:avLst/>
          </a:prstGeom>
        </p:spPr>
      </p:pic>
      <p:pic>
        <p:nvPicPr>
          <p:cNvPr id="10" name="Picture 9">
            <a:extLst>
              <a:ext uri="{FF2B5EF4-FFF2-40B4-BE49-F238E27FC236}">
                <a16:creationId xmlns:a16="http://schemas.microsoft.com/office/drawing/2014/main" id="{E24B9A8C-7E0E-289B-E81F-126EF74BA1FC}"/>
              </a:ext>
            </a:extLst>
          </p:cNvPr>
          <p:cNvPicPr>
            <a:picLocks noChangeAspect="1"/>
          </p:cNvPicPr>
          <p:nvPr/>
        </p:nvPicPr>
        <p:blipFill>
          <a:blip r:embed="rId4"/>
          <a:stretch>
            <a:fillRect/>
          </a:stretch>
        </p:blipFill>
        <p:spPr>
          <a:xfrm>
            <a:off x="5343266" y="4418360"/>
            <a:ext cx="6575612" cy="1325016"/>
          </a:xfrm>
          <a:prstGeom prst="rect">
            <a:avLst/>
          </a:prstGeom>
        </p:spPr>
      </p:pic>
      <p:sp>
        <p:nvSpPr>
          <p:cNvPr id="11" name="TextBox 10">
            <a:extLst>
              <a:ext uri="{FF2B5EF4-FFF2-40B4-BE49-F238E27FC236}">
                <a16:creationId xmlns:a16="http://schemas.microsoft.com/office/drawing/2014/main" id="{38FB37E6-9E9F-80C4-B727-B0E0EB366B0C}"/>
              </a:ext>
            </a:extLst>
          </p:cNvPr>
          <p:cNvSpPr txBox="1"/>
          <p:nvPr/>
        </p:nvSpPr>
        <p:spPr>
          <a:xfrm flipH="1">
            <a:off x="7256570" y="588447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1580"/>
            <a:ext cx="4165060" cy="4887770"/>
          </a:xfrm>
          <a:prstGeom prst="rect">
            <a:avLst/>
          </a:prstGeom>
        </p:spPr>
        <p:txBody>
          <a:bodyPr lIns="91440" tIns="45720" rIns="91440" bIns="45720" anchor="t"/>
          <a:lstStyle/>
          <a:p>
            <a:pPr>
              <a:lnSpc>
                <a:spcPct val="100000"/>
              </a:lnSpc>
              <a:spcBef>
                <a:spcPts val="1400"/>
              </a:spcBef>
            </a:pPr>
            <a:r>
              <a:rPr lang="en-US" sz="2000">
                <a:solidFill>
                  <a:schemeClr val="accent3">
                    <a:lumMod val="25000"/>
                  </a:schemeClr>
                </a:solidFill>
                <a:latin typeface="Montserrat" pitchFamily="2" charset="0"/>
              </a:rPr>
              <a:t>Bar graphs is one of the easiest way to interpret the relationship between the attributes. In this case, we used a bar chart to determine which orbits have the highest probability of success.</a:t>
            </a:r>
          </a:p>
          <a:p>
            <a:pPr>
              <a:lnSpc>
                <a:spcPct val="100000"/>
              </a:lnSpc>
              <a:spcBef>
                <a:spcPts val="1400"/>
              </a:spcBef>
            </a:pPr>
            <a:r>
              <a:rPr lang="en-US" sz="2000">
                <a:solidFill>
                  <a:schemeClr val="accent3">
                    <a:lumMod val="25000"/>
                  </a:schemeClr>
                </a:solidFill>
                <a:latin typeface="Montserrat" pitchFamily="2" charset="0"/>
              </a:rPr>
              <a:t>We used a line graph to show a trends or pattern of the attribute over time which in this case, is used for see the launch success yearly trend.</a:t>
            </a:r>
            <a:endParaRPr lang="en-US" sz="2400" dirty="0">
              <a:latin typeface="Montserrat" pitchFamily="2"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D3516987-8A27-7A98-E475-EB3DE75FCF91}"/>
              </a:ext>
            </a:extLst>
          </p:cNvPr>
          <p:cNvPicPr>
            <a:picLocks noChangeAspect="1"/>
          </p:cNvPicPr>
          <p:nvPr/>
        </p:nvPicPr>
        <p:blipFill>
          <a:blip r:embed="rId3"/>
          <a:stretch>
            <a:fillRect/>
          </a:stretch>
        </p:blipFill>
        <p:spPr>
          <a:xfrm>
            <a:off x="6096000" y="1301498"/>
            <a:ext cx="4546184" cy="2721153"/>
          </a:xfrm>
          <a:prstGeom prst="rect">
            <a:avLst/>
          </a:prstGeom>
        </p:spPr>
      </p:pic>
      <p:pic>
        <p:nvPicPr>
          <p:cNvPr id="8" name="Picture 7">
            <a:extLst>
              <a:ext uri="{FF2B5EF4-FFF2-40B4-BE49-F238E27FC236}">
                <a16:creationId xmlns:a16="http://schemas.microsoft.com/office/drawing/2014/main" id="{C7C949AE-791C-4CEE-16B0-238D3FCF9257}"/>
              </a:ext>
            </a:extLst>
          </p:cNvPr>
          <p:cNvPicPr>
            <a:picLocks noChangeAspect="1"/>
          </p:cNvPicPr>
          <p:nvPr/>
        </p:nvPicPr>
        <p:blipFill>
          <a:blip r:embed="rId4"/>
          <a:stretch>
            <a:fillRect/>
          </a:stretch>
        </p:blipFill>
        <p:spPr>
          <a:xfrm>
            <a:off x="5669637" y="3975940"/>
            <a:ext cx="5361972" cy="2882060"/>
          </a:xfrm>
          <a:prstGeom prst="rect">
            <a:avLst/>
          </a:prstGeom>
        </p:spPr>
      </p:pic>
      <p:sp>
        <p:nvSpPr>
          <p:cNvPr id="10" name="TextBox 9">
            <a:extLst>
              <a:ext uri="{FF2B5EF4-FFF2-40B4-BE49-F238E27FC236}">
                <a16:creationId xmlns:a16="http://schemas.microsoft.com/office/drawing/2014/main" id="{1424F9C3-A817-70A9-6A66-AF10CAA16CBC}"/>
              </a:ext>
            </a:extLst>
          </p:cNvPr>
          <p:cNvSpPr txBox="1"/>
          <p:nvPr/>
        </p:nvSpPr>
        <p:spPr>
          <a:xfrm flipH="1">
            <a:off x="1394339" y="6134684"/>
            <a:ext cx="2916403" cy="369332"/>
          </a:xfrm>
          <a:prstGeom prst="rect">
            <a:avLst/>
          </a:prstGeom>
          <a:noFill/>
        </p:spPr>
        <p:txBody>
          <a:bodyPr wrap="square" rtlCol="0">
            <a:spAutoFit/>
          </a:bodyPr>
          <a:lstStyle/>
          <a:p>
            <a:r>
              <a:rPr lang="en-US" dirty="0">
                <a:hlinkClick r:id="rId5"/>
              </a:rPr>
              <a:t>Notebook link on </a:t>
            </a:r>
            <a:r>
              <a:rPr lang="en-US" dirty="0" err="1">
                <a:hlinkClick r:id="rId5"/>
              </a:rPr>
              <a:t>Github</a:t>
            </a:r>
            <a:endParaRPr lang="en-US" dirty="0"/>
          </a:p>
        </p:txBody>
      </p:sp>
    </p:spTree>
    <p:extLst>
      <p:ext uri="{BB962C8B-B14F-4D97-AF65-F5344CB8AC3E}">
        <p14:creationId xmlns:p14="http://schemas.microsoft.com/office/powerpoint/2010/main" val="3865054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046"/>
            <a:ext cx="9745589" cy="5163671"/>
          </a:xfrm>
          <a:prstGeom prst="rect">
            <a:avLst/>
          </a:prstGeom>
        </p:spPr>
        <p:txBody>
          <a:bodyPr lIns="91440" tIns="45720" rIns="91440" bIns="45720" anchor="t"/>
          <a:lstStyle/>
          <a:p>
            <a:pPr>
              <a:lnSpc>
                <a:spcPct val="100000"/>
              </a:lnSpc>
              <a:spcBef>
                <a:spcPts val="1400"/>
              </a:spcBef>
            </a:pPr>
            <a:r>
              <a:rPr lang="en-US" sz="1400" b="1" dirty="0">
                <a:solidFill>
                  <a:schemeClr val="accent3">
                    <a:lumMod val="25000"/>
                  </a:schemeClr>
                </a:solidFill>
                <a:latin typeface="Montserrat" pitchFamily="2" charset="0"/>
              </a:rPr>
              <a:t>We loaded the SpaceX dataset into an IBM db2 database. We applied EDA with SQL to get insight from the data. We wrote queries to find out for instance:</a:t>
            </a:r>
          </a:p>
          <a:p>
            <a:pPr marL="360000" lvl="1">
              <a:lnSpc>
                <a:spcPct val="100000"/>
              </a:lnSpc>
              <a:spcBef>
                <a:spcPts val="1200"/>
              </a:spcBef>
            </a:pPr>
            <a:r>
              <a:rPr lang="en-US" sz="1400" dirty="0">
                <a:latin typeface="Montserrat" pitchFamily="2" charset="0"/>
              </a:rPr>
              <a:t>the names of the launch sites.</a:t>
            </a:r>
          </a:p>
          <a:p>
            <a:pPr marL="360000" lvl="1">
              <a:lnSpc>
                <a:spcPct val="100000"/>
              </a:lnSpc>
              <a:spcBef>
                <a:spcPts val="1200"/>
              </a:spcBef>
            </a:pPr>
            <a:r>
              <a:rPr lang="en-US" sz="1400" dirty="0">
                <a:latin typeface="Montserrat" pitchFamily="2" charset="0"/>
              </a:rPr>
              <a:t>5 records where launch sites begin with the string ‘CCA’.</a:t>
            </a:r>
          </a:p>
          <a:p>
            <a:pPr marL="360000" lvl="1">
              <a:lnSpc>
                <a:spcPct val="100000"/>
              </a:lnSpc>
              <a:spcBef>
                <a:spcPts val="1200"/>
              </a:spcBef>
            </a:pPr>
            <a:r>
              <a:rPr lang="en-US" sz="1400" dirty="0">
                <a:latin typeface="Montserrat" pitchFamily="2" charset="0"/>
              </a:rPr>
              <a:t>the total payload mass carried by booster launched by NASA (CRS).</a:t>
            </a:r>
          </a:p>
          <a:p>
            <a:pPr marL="360000" lvl="1">
              <a:lnSpc>
                <a:spcPct val="100000"/>
              </a:lnSpc>
              <a:spcBef>
                <a:spcPts val="1200"/>
              </a:spcBef>
            </a:pPr>
            <a:r>
              <a:rPr lang="en-US" sz="1400" dirty="0">
                <a:latin typeface="Montserrat" pitchFamily="2" charset="0"/>
              </a:rPr>
              <a:t>the average payload mass carried by booster version F9 v1.1.</a:t>
            </a:r>
          </a:p>
          <a:p>
            <a:pPr marL="360000" lvl="1">
              <a:lnSpc>
                <a:spcPct val="100000"/>
              </a:lnSpc>
              <a:spcBef>
                <a:spcPts val="1200"/>
              </a:spcBef>
            </a:pPr>
            <a:r>
              <a:rPr lang="en-US" sz="1400" dirty="0">
                <a:latin typeface="Montserrat" pitchFamily="2" charset="0"/>
              </a:rPr>
              <a:t>the date when the first successful landing outcome in ground pad was achieved.</a:t>
            </a:r>
          </a:p>
          <a:p>
            <a:pPr marL="360000" lvl="1">
              <a:lnSpc>
                <a:spcPct val="100000"/>
              </a:lnSpc>
              <a:spcBef>
                <a:spcPts val="1200"/>
              </a:spcBef>
            </a:pPr>
            <a:r>
              <a:rPr lang="en-US" sz="1400" dirty="0">
                <a:latin typeface="Montserrat" pitchFamily="2" charset="0"/>
              </a:rPr>
              <a:t>the names of the boosters which have success in drone ship and have payload mass greater than 4000 but less than 6000.</a:t>
            </a:r>
          </a:p>
          <a:p>
            <a:pPr marL="360000" lvl="1">
              <a:lnSpc>
                <a:spcPct val="100000"/>
              </a:lnSpc>
              <a:spcBef>
                <a:spcPts val="1200"/>
              </a:spcBef>
            </a:pPr>
            <a:r>
              <a:rPr lang="en-US" sz="1400" dirty="0">
                <a:latin typeface="Montserrat" pitchFamily="2" charset="0"/>
              </a:rPr>
              <a:t>the total number of successful and failure mission outcomes.</a:t>
            </a:r>
          </a:p>
          <a:p>
            <a:pPr marL="360000" lvl="1">
              <a:lnSpc>
                <a:spcPct val="100000"/>
              </a:lnSpc>
              <a:spcBef>
                <a:spcPts val="1200"/>
              </a:spcBef>
            </a:pPr>
            <a:r>
              <a:rPr lang="en-US" sz="1400" dirty="0">
                <a:latin typeface="Montserrat" pitchFamily="2" charset="0"/>
              </a:rPr>
              <a:t>the names of the </a:t>
            </a:r>
            <a:r>
              <a:rPr lang="en-US" sz="1400" dirty="0" err="1">
                <a:latin typeface="Montserrat" pitchFamily="2" charset="0"/>
              </a:rPr>
              <a:t>booster_versions</a:t>
            </a:r>
            <a:r>
              <a:rPr lang="en-US" sz="1400" dirty="0">
                <a:latin typeface="Montserrat" pitchFamily="2" charset="0"/>
              </a:rPr>
              <a:t> which have carried the maximum payload mass.</a:t>
            </a:r>
          </a:p>
          <a:p>
            <a:pPr marL="360000" lvl="1">
              <a:lnSpc>
                <a:spcPct val="100000"/>
              </a:lnSpc>
              <a:spcBef>
                <a:spcPts val="1200"/>
              </a:spcBef>
            </a:pPr>
            <a:r>
              <a:rPr lang="en-US" sz="1400" dirty="0">
                <a:latin typeface="Montserrat" pitchFamily="2" charset="0"/>
              </a:rPr>
              <a:t>the failed </a:t>
            </a:r>
            <a:r>
              <a:rPr lang="en-US" sz="1400" dirty="0" err="1">
                <a:latin typeface="Montserrat" pitchFamily="2" charset="0"/>
              </a:rPr>
              <a:t>landing_outcomes</a:t>
            </a:r>
            <a:r>
              <a:rPr lang="en-US" sz="1400" dirty="0">
                <a:latin typeface="Montserrat" pitchFamily="2" charset="0"/>
              </a:rPr>
              <a:t> in drone ship, their booster versions, and launch sites names for in year 2015.</a:t>
            </a:r>
          </a:p>
          <a:p>
            <a:pPr marL="360000" lvl="1">
              <a:lnSpc>
                <a:spcPct val="100000"/>
              </a:lnSpc>
              <a:spcBef>
                <a:spcPts val="1200"/>
              </a:spcBef>
            </a:pPr>
            <a:r>
              <a:rPr lang="en-US" sz="1400" dirty="0">
                <a:latin typeface="Montserrat" pitchFamily="2" charset="0"/>
              </a:rPr>
              <a:t>the count of landing outcomes or success between the date 2010-06-04 and 2017-03-20, in descending order.</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651E0536-6635-BEDE-D8DB-BAEFFA74142F}"/>
              </a:ext>
            </a:extLst>
          </p:cNvPr>
          <p:cNvSpPr txBox="1"/>
          <p:nvPr/>
        </p:nvSpPr>
        <p:spPr>
          <a:xfrm>
            <a:off x="930150" y="6179385"/>
            <a:ext cx="2541494"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52325"/>
            <a:ext cx="10515600" cy="4351338"/>
          </a:xfrm>
          <a:prstGeom prst="rect">
            <a:avLst/>
          </a:prstGeom>
        </p:spPr>
        <p:txBody>
          <a:bodyPr>
            <a:normAutofit/>
          </a:bodyPr>
          <a:lstStyle/>
          <a:p>
            <a:pPr>
              <a:lnSpc>
                <a:spcPct val="100000"/>
              </a:lnSpc>
            </a:pPr>
            <a:r>
              <a:rPr lang="en-US" sz="1800" dirty="0">
                <a:solidFill>
                  <a:srgbClr val="292929"/>
                </a:solidFill>
                <a:latin typeface="Montserrat" pitchFamily="2" charset="0"/>
              </a:rPr>
              <a:t>We marked all launch sites, and added map objects such as markers, circles, lines to mark the success or failure of launches for each site on the folium map.</a:t>
            </a:r>
          </a:p>
          <a:p>
            <a:pPr>
              <a:lnSpc>
                <a:spcPct val="100000"/>
              </a:lnSpc>
            </a:pPr>
            <a:r>
              <a:rPr lang="en-US" sz="1800" dirty="0">
                <a:solidFill>
                  <a:srgbClr val="292929"/>
                </a:solidFill>
                <a:latin typeface="Montserrat" pitchFamily="2" charset="0"/>
              </a:rPr>
              <a:t>We assigned the feature launch outcomes (failure or success) to class 0 and 1.i.e., 0 for failure, and 1 for success.</a:t>
            </a:r>
          </a:p>
          <a:p>
            <a:pPr>
              <a:lnSpc>
                <a:spcPct val="100000"/>
              </a:lnSpc>
            </a:pPr>
            <a:r>
              <a:rPr lang="en-US" sz="1800" dirty="0">
                <a:solidFill>
                  <a:srgbClr val="292929"/>
                </a:solidFill>
                <a:latin typeface="Montserrat" pitchFamily="2" charset="0"/>
              </a:rPr>
              <a:t>Using the color-labeled marker clusters, we identified which launch sites have relatively high success rate. </a:t>
            </a:r>
          </a:p>
          <a:p>
            <a:pPr>
              <a:lnSpc>
                <a:spcPct val="100000"/>
              </a:lnSpc>
            </a:pPr>
            <a:r>
              <a:rPr lang="en-US" sz="1800" dirty="0">
                <a:solidFill>
                  <a:srgbClr val="292929"/>
                </a:solidFill>
                <a:latin typeface="Montserrat" pitchFamily="2" charset="0"/>
              </a:rPr>
              <a:t>We calculated the distances between a launch site to its proximities. We answered some question for instance:</a:t>
            </a:r>
          </a:p>
          <a:p>
            <a:pPr marL="0" indent="0">
              <a:lnSpc>
                <a:spcPct val="100000"/>
              </a:lnSpc>
              <a:buNone/>
            </a:pPr>
            <a:endParaRPr lang="en-US" sz="1800" dirty="0">
              <a:solidFill>
                <a:srgbClr val="292929"/>
              </a:solidFill>
              <a:latin typeface="Montserrat" pitchFamily="2" charset="0"/>
            </a:endParaRPr>
          </a:p>
          <a:p>
            <a:pPr lvl="1">
              <a:lnSpc>
                <a:spcPct val="100000"/>
              </a:lnSpc>
            </a:pPr>
            <a:r>
              <a:rPr lang="en-US" sz="1800" dirty="0">
                <a:solidFill>
                  <a:srgbClr val="767070"/>
                </a:solidFill>
                <a:latin typeface="Montserrat" pitchFamily="2" charset="0"/>
              </a:rPr>
              <a:t>Are launch sites near railways, highways and coastlines.</a:t>
            </a:r>
          </a:p>
          <a:p>
            <a:pPr lvl="1">
              <a:lnSpc>
                <a:spcPct val="100000"/>
              </a:lnSpc>
            </a:pPr>
            <a:r>
              <a:rPr lang="en-US" sz="1800" dirty="0">
                <a:solidFill>
                  <a:srgbClr val="767070"/>
                </a:solidFill>
                <a:latin typeface="Montserrat" pitchFamily="2"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95B9CD04-A877-C7BD-5795-809D1AE66573}"/>
              </a:ext>
            </a:extLst>
          </p:cNvPr>
          <p:cNvSpPr txBox="1"/>
          <p:nvPr/>
        </p:nvSpPr>
        <p:spPr>
          <a:xfrm>
            <a:off x="838200" y="5530244"/>
            <a:ext cx="2608730" cy="369332"/>
          </a:xfrm>
          <a:prstGeom prst="rect">
            <a:avLst/>
          </a:prstGeom>
          <a:noFill/>
        </p:spPr>
        <p:txBody>
          <a:bodyPr wrap="square" rtlCol="0">
            <a:spAutoFit/>
          </a:bodyPr>
          <a:lstStyle/>
          <a:p>
            <a:r>
              <a:rPr lang="en-US" dirty="0">
                <a:hlinkClick r:id="rId3"/>
              </a:rPr>
              <a:t>Notebook link on </a:t>
            </a:r>
            <a:r>
              <a:rPr lang="en-US" dirty="0" err="1">
                <a:hlinkClick r:id="rId3"/>
              </a:rPr>
              <a:t>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 which allowing the user to play around with the data as they need.</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then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hlinkClick r:id="rId3"/>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Notebook link on </a:t>
            </a:r>
            <a:r>
              <a:rPr lang="en-US" sz="2200" dirty="0" err="1">
                <a:solidFill>
                  <a:schemeClr val="accent3">
                    <a:lumMod val="25000"/>
                  </a:schemeClr>
                </a:solidFill>
                <a:latin typeface="Abadi" panose="020B0604020104020204" pitchFamily="34" charset="0"/>
                <a:hlinkClick r:id="rId3"/>
              </a:rPr>
              <a:t>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picture containing chart&#10;&#10;Description automatically generated">
            <a:extLst>
              <a:ext uri="{FF2B5EF4-FFF2-40B4-BE49-F238E27FC236}">
                <a16:creationId xmlns:a16="http://schemas.microsoft.com/office/drawing/2014/main" id="{0B95D526-8420-EF8A-2CC5-0F18CA187A5D}"/>
              </a:ext>
            </a:extLst>
          </p:cNvPr>
          <p:cNvPicPr>
            <a:picLocks noChangeAspect="1"/>
          </p:cNvPicPr>
          <p:nvPr/>
        </p:nvPicPr>
        <p:blipFill>
          <a:blip r:embed="rId3"/>
          <a:stretch>
            <a:fillRect/>
          </a:stretch>
        </p:blipFill>
        <p:spPr>
          <a:xfrm>
            <a:off x="1838885" y="1438836"/>
            <a:ext cx="8514229" cy="4789253"/>
          </a:xfrm>
          <a:prstGeom prst="rect">
            <a:avLst/>
          </a:prstGeom>
        </p:spPr>
      </p:pic>
      <p:sp>
        <p:nvSpPr>
          <p:cNvPr id="8" name="TextBox 7">
            <a:extLst>
              <a:ext uri="{FF2B5EF4-FFF2-40B4-BE49-F238E27FC236}">
                <a16:creationId xmlns:a16="http://schemas.microsoft.com/office/drawing/2014/main" id="{5399EA30-7477-1E01-8869-4CD08FE24B45}"/>
              </a:ext>
            </a:extLst>
          </p:cNvPr>
          <p:cNvSpPr txBox="1"/>
          <p:nvPr/>
        </p:nvSpPr>
        <p:spPr>
          <a:xfrm>
            <a:off x="4756336" y="6242545"/>
            <a:ext cx="2679326" cy="369332"/>
          </a:xfrm>
          <a:prstGeom prst="rect">
            <a:avLst/>
          </a:prstGeom>
          <a:noFill/>
        </p:spPr>
        <p:txBody>
          <a:bodyPr wrap="square">
            <a:sp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Notebook link on </a:t>
            </a:r>
            <a:r>
              <a:rPr lang="en-US" sz="1800" dirty="0" err="1">
                <a:solidFill>
                  <a:schemeClr val="accent3">
                    <a:lumMod val="25000"/>
                  </a:schemeClr>
                </a:solidFill>
                <a:latin typeface="Abadi" panose="020B0604020104020204" pitchFamily="34" charset="0"/>
                <a:hlinkClick r:id="rId4"/>
              </a:rPr>
              <a:t>Github</a:t>
            </a:r>
            <a:endParaRPr lang="en-US" sz="1800" dirty="0">
              <a:solidFill>
                <a:schemeClr val="accent3">
                  <a:lumMod val="25000"/>
                </a:schemeClr>
              </a:solidFill>
              <a:latin typeface="Abadi" panose="020B0604020104020204" pitchFamily="34" charset="0"/>
            </a:endParaRPr>
          </a:p>
        </p:txBody>
      </p:sp>
      <p:sp>
        <p:nvSpPr>
          <p:cNvPr id="7" name="TextBox 6">
            <a:extLst>
              <a:ext uri="{FF2B5EF4-FFF2-40B4-BE49-F238E27FC236}">
                <a16:creationId xmlns:a16="http://schemas.microsoft.com/office/drawing/2014/main" id="{822A2363-A879-6397-9B6E-29BB9385DDD7}"/>
              </a:ext>
            </a:extLst>
          </p:cNvPr>
          <p:cNvSpPr txBox="1"/>
          <p:nvPr/>
        </p:nvSpPr>
        <p:spPr>
          <a:xfrm>
            <a:off x="1838885" y="5499716"/>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853064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gn="l"/>
            <a:endParaRPr lang="en-US" sz="1800" b="0" i="0" u="none" strike="noStrike" baseline="0" dirty="0">
              <a:solidFill>
                <a:srgbClr val="000000"/>
              </a:solidFill>
              <a:latin typeface="Arial" panose="020B0604020202020204" pitchFamily="34" charset="0"/>
            </a:endParaRPr>
          </a:p>
          <a:p>
            <a:pPr>
              <a:lnSpc>
                <a:spcPct val="100000"/>
              </a:lnSpc>
            </a:pPr>
            <a:r>
              <a:rPr lang="en-US" sz="2000" b="0" i="0" u="none" strike="noStrike" baseline="0" dirty="0">
                <a:solidFill>
                  <a:srgbClr val="292929"/>
                </a:solidFill>
                <a:latin typeface="Montserrat" pitchFamily="2" charset="0"/>
              </a:rPr>
              <a:t>We loaded the data using </a:t>
            </a:r>
            <a:r>
              <a:rPr lang="en-US" sz="2000" b="0" i="0" u="none" strike="noStrike" baseline="0" dirty="0" err="1">
                <a:solidFill>
                  <a:srgbClr val="292929"/>
                </a:solidFill>
                <a:latin typeface="Montserrat" pitchFamily="2" charset="0"/>
              </a:rPr>
              <a:t>numpyand</a:t>
            </a:r>
            <a:r>
              <a:rPr lang="en-US" sz="2000" b="0" i="0" u="none" strike="noStrike" baseline="0" dirty="0">
                <a:solidFill>
                  <a:srgbClr val="292929"/>
                </a:solidFill>
                <a:latin typeface="Montserrat" pitchFamily="2" charset="0"/>
              </a:rPr>
              <a:t> pandas, transformed the data, split our data into training and testing.</a:t>
            </a:r>
          </a:p>
          <a:p>
            <a:pPr>
              <a:lnSpc>
                <a:spcPct val="100000"/>
              </a:lnSpc>
            </a:pPr>
            <a:r>
              <a:rPr lang="en-US" sz="2000" b="0" i="0" u="none" strike="noStrike" baseline="0" dirty="0">
                <a:solidFill>
                  <a:srgbClr val="292929"/>
                </a:solidFill>
                <a:latin typeface="Montserrat" pitchFamily="2" charset="0"/>
              </a:rPr>
              <a:t>We built different machine learning models and tune different hyperparameters using </a:t>
            </a:r>
            <a:r>
              <a:rPr lang="en-US" sz="2000" b="0" i="0" u="none" strike="noStrike" baseline="0" dirty="0" err="1">
                <a:solidFill>
                  <a:srgbClr val="292929"/>
                </a:solidFill>
                <a:latin typeface="Montserrat" pitchFamily="2" charset="0"/>
              </a:rPr>
              <a:t>GridSearchCV</a:t>
            </a:r>
            <a:r>
              <a:rPr lang="en-US" sz="2000" b="0" i="0" u="none" strike="noStrike" baseline="0" dirty="0">
                <a:solidFill>
                  <a:srgbClr val="292929"/>
                </a:solidFill>
                <a:latin typeface="Montserrat" pitchFamily="2" charset="0"/>
              </a:rPr>
              <a:t>.</a:t>
            </a:r>
          </a:p>
          <a:p>
            <a:pPr>
              <a:lnSpc>
                <a:spcPct val="100000"/>
              </a:lnSpc>
            </a:pPr>
            <a:r>
              <a:rPr lang="en-US" sz="2000" b="0" i="0" u="none" strike="noStrike" baseline="0" dirty="0">
                <a:solidFill>
                  <a:srgbClr val="292929"/>
                </a:solidFill>
                <a:latin typeface="Montserrat" pitchFamily="2" charset="0"/>
              </a:rPr>
              <a:t>We used accuracy as the metric for our model, improved the model using feature engineering and algorithm tuning.</a:t>
            </a:r>
          </a:p>
          <a:p>
            <a:pPr>
              <a:lnSpc>
                <a:spcPct val="100000"/>
              </a:lnSpc>
            </a:pPr>
            <a:r>
              <a:rPr lang="en-US" sz="2000" b="0" i="0" u="none" strike="noStrike" baseline="0" dirty="0">
                <a:solidFill>
                  <a:srgbClr val="292929"/>
                </a:solidFill>
                <a:latin typeface="Montserrat" pitchFamily="2" charset="0"/>
              </a:rPr>
              <a:t>We found the best performing classification model.</a:t>
            </a:r>
          </a:p>
          <a:p>
            <a:endParaRPr lang="en-US"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Box 7">
            <a:extLst>
              <a:ext uri="{FF2B5EF4-FFF2-40B4-BE49-F238E27FC236}">
                <a16:creationId xmlns:a16="http://schemas.microsoft.com/office/drawing/2014/main" id="{E26624BF-2B1E-FF72-B341-349C9912D5D3}"/>
              </a:ext>
            </a:extLst>
          </p:cNvPr>
          <p:cNvSpPr txBox="1"/>
          <p:nvPr/>
        </p:nvSpPr>
        <p:spPr>
          <a:xfrm>
            <a:off x="870697" y="5807631"/>
            <a:ext cx="6098240" cy="369332"/>
          </a:xfrm>
          <a:prstGeom prst="rect">
            <a:avLst/>
          </a:prstGeom>
          <a:noFill/>
        </p:spPr>
        <p:txBody>
          <a:bodyPr wrap="square">
            <a:spAutoFit/>
          </a:bodyPr>
          <a:lstStyle/>
          <a:p>
            <a:pPr marL="0" indent="0" algn="l" rtl="0" eaLnBrk="1" latinLnBrk="0" hangingPunct="1">
              <a:spcBef>
                <a:spcPts val="1400"/>
              </a:spcBef>
              <a:spcAft>
                <a:spcPts val="0"/>
              </a:spcAft>
            </a:pPr>
            <a:r>
              <a:rPr lang="en-US" sz="1800" kern="1200" dirty="0">
                <a:solidFill>
                  <a:srgbClr val="292929"/>
                </a:solidFill>
                <a:effectLst/>
                <a:latin typeface="Abadi" panose="020B0604020104020204" pitchFamily="34" charset="0"/>
                <a:ea typeface="+mn-ea"/>
                <a:cs typeface="+mn-cs"/>
                <a:hlinkClick r:id="rId3"/>
              </a:rPr>
              <a:t>Notebook link on </a:t>
            </a:r>
            <a:r>
              <a:rPr lang="en-US" sz="1800" kern="1200" dirty="0" err="1">
                <a:solidFill>
                  <a:srgbClr val="292929"/>
                </a:solidFill>
                <a:effectLst/>
                <a:latin typeface="Abadi" panose="020B0604020104020204" pitchFamily="34" charset="0"/>
                <a:ea typeface="+mn-ea"/>
                <a:cs typeface="+mn-cs"/>
                <a:hlinkClick r:id="rId3"/>
              </a:rPr>
              <a:t>Github</a:t>
            </a:r>
            <a:endParaRPr lang="en-US" dirty="0">
              <a:effectLst/>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E902170-88B2-8A69-FC3E-86E514D998DF}"/>
              </a:ext>
            </a:extLst>
          </p:cNvPr>
          <p:cNvPicPr>
            <a:picLocks noChangeAspect="1"/>
          </p:cNvPicPr>
          <p:nvPr/>
        </p:nvPicPr>
        <p:blipFill>
          <a:blip r:embed="rId3"/>
          <a:stretch>
            <a:fillRect/>
          </a:stretch>
        </p:blipFill>
        <p:spPr>
          <a:xfrm>
            <a:off x="219635" y="1624685"/>
            <a:ext cx="11752729" cy="2368229"/>
          </a:xfrm>
          <a:prstGeom prst="rect">
            <a:avLst/>
          </a:prstGeom>
        </p:spPr>
      </p:pic>
      <p:sp>
        <p:nvSpPr>
          <p:cNvPr id="8" name="TextBox 7">
            <a:extLst>
              <a:ext uri="{FF2B5EF4-FFF2-40B4-BE49-F238E27FC236}">
                <a16:creationId xmlns:a16="http://schemas.microsoft.com/office/drawing/2014/main" id="{511A04A0-8FF5-373D-1296-0DAA1C7126DA}"/>
              </a:ext>
            </a:extLst>
          </p:cNvPr>
          <p:cNvSpPr txBox="1"/>
          <p:nvPr/>
        </p:nvSpPr>
        <p:spPr>
          <a:xfrm>
            <a:off x="2033306" y="4709868"/>
            <a:ext cx="8125385"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plot shows that the larger the flights </a:t>
            </a:r>
            <a:r>
              <a:rPr lang="en-US" dirty="0">
                <a:solidFill>
                  <a:srgbClr val="292929"/>
                </a:solidFill>
                <a:latin typeface="Abadi" panose="020B0604020104020204" pitchFamily="34" charset="0"/>
              </a:rPr>
              <a:t>number</a:t>
            </a:r>
            <a:r>
              <a:rPr lang="en-US" sz="1800" b="0" i="0" u="none" strike="noStrike" baseline="0" dirty="0">
                <a:solidFill>
                  <a:srgbClr val="292929"/>
                </a:solidFill>
                <a:latin typeface="Abadi" panose="020B0604020104020204" pitchFamily="34" charset="0"/>
              </a:rPr>
              <a:t> of each launch site, the greater the</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success rate will be.</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10" name="Picture 9">
            <a:extLst>
              <a:ext uri="{FF2B5EF4-FFF2-40B4-BE49-F238E27FC236}">
                <a16:creationId xmlns:a16="http://schemas.microsoft.com/office/drawing/2014/main" id="{6F9BE8BF-14AD-22FD-134E-D8D3E3B79CBC}"/>
              </a:ext>
            </a:extLst>
          </p:cNvPr>
          <p:cNvPicPr>
            <a:picLocks noChangeAspect="1"/>
          </p:cNvPicPr>
          <p:nvPr/>
        </p:nvPicPr>
        <p:blipFill>
          <a:blip r:embed="rId3"/>
          <a:stretch>
            <a:fillRect/>
          </a:stretch>
        </p:blipFill>
        <p:spPr>
          <a:xfrm>
            <a:off x="300317" y="1608957"/>
            <a:ext cx="11591365" cy="2335713"/>
          </a:xfrm>
          <a:prstGeom prst="rect">
            <a:avLst/>
          </a:prstGeom>
        </p:spPr>
      </p:pic>
      <p:sp>
        <p:nvSpPr>
          <p:cNvPr id="12" name="TextBox 11">
            <a:extLst>
              <a:ext uri="{FF2B5EF4-FFF2-40B4-BE49-F238E27FC236}">
                <a16:creationId xmlns:a16="http://schemas.microsoft.com/office/drawing/2014/main" id="{3F2CF454-FE4E-9ADD-1930-9FEF4E274BBF}"/>
              </a:ext>
            </a:extLst>
          </p:cNvPr>
          <p:cNvSpPr txBox="1"/>
          <p:nvPr/>
        </p:nvSpPr>
        <p:spPr>
          <a:xfrm>
            <a:off x="911038" y="4384957"/>
            <a:ext cx="10546933" cy="1200329"/>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This scatter plot shows once the pay load mass is greater than 7000kg, the probability of the success rate will be highly</a:t>
            </a:r>
            <a:r>
              <a:rPr lang="en-US" dirty="0">
                <a:solidFill>
                  <a:srgbClr val="292929"/>
                </a:solidFill>
                <a:latin typeface="Abadi" panose="020B0604020104020204" pitchFamily="34" charset="0"/>
              </a:rPr>
              <a:t> </a:t>
            </a:r>
            <a:r>
              <a:rPr lang="en-US" sz="1800" b="0" i="0" u="none" strike="noStrike" baseline="0" dirty="0">
                <a:solidFill>
                  <a:srgbClr val="292929"/>
                </a:solidFill>
                <a:latin typeface="Abadi" panose="020B0604020104020204" pitchFamily="34" charset="0"/>
              </a:rPr>
              <a:t>increased.</a:t>
            </a:r>
          </a:p>
          <a:p>
            <a:pPr algn="l"/>
            <a:r>
              <a:rPr lang="en-US" sz="1800" b="0" i="0" u="none" strike="noStrike" baseline="0" dirty="0">
                <a:solidFill>
                  <a:srgbClr val="292929"/>
                </a:solidFill>
                <a:latin typeface="Abadi" panose="020B0604020104020204" pitchFamily="34" charset="0"/>
              </a:rPr>
              <a:t>However, there is no clear pattern to say the launch site is dependent to the pay load mass for the success rate.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26AA13D-48F3-43C8-4539-FB2D2112D499}"/>
              </a:ext>
            </a:extLst>
          </p:cNvPr>
          <p:cNvPicPr>
            <a:picLocks noChangeAspect="1"/>
          </p:cNvPicPr>
          <p:nvPr/>
        </p:nvPicPr>
        <p:blipFill>
          <a:blip r:embed="rId3"/>
          <a:stretch>
            <a:fillRect/>
          </a:stretch>
        </p:blipFill>
        <p:spPr>
          <a:xfrm>
            <a:off x="3783148" y="1312769"/>
            <a:ext cx="7924800" cy="4743450"/>
          </a:xfrm>
          <a:prstGeom prst="rect">
            <a:avLst/>
          </a:prstGeom>
        </p:spPr>
      </p:pic>
      <p:sp>
        <p:nvSpPr>
          <p:cNvPr id="8" name="TextBox 7">
            <a:extLst>
              <a:ext uri="{FF2B5EF4-FFF2-40B4-BE49-F238E27FC236}">
                <a16:creationId xmlns:a16="http://schemas.microsoft.com/office/drawing/2014/main" id="{0217F6A7-FE9A-73F5-75E9-B0D4BD38C2A9}"/>
              </a:ext>
            </a:extLst>
          </p:cNvPr>
          <p:cNvSpPr txBox="1"/>
          <p:nvPr/>
        </p:nvSpPr>
        <p:spPr>
          <a:xfrm>
            <a:off x="555812" y="2274838"/>
            <a:ext cx="3227336" cy="2308324"/>
          </a:xfrm>
          <a:prstGeom prst="rect">
            <a:avLst/>
          </a:prstGeom>
          <a:noFill/>
        </p:spPr>
        <p:txBody>
          <a:bodyPr wrap="square">
            <a:spAutoFit/>
          </a:bodyPr>
          <a:lstStyle/>
          <a:p>
            <a:pPr algn="l"/>
            <a:r>
              <a:rPr lang="en-US" sz="1800" b="0" i="0" u="none" strike="noStrike" baseline="0" dirty="0">
                <a:latin typeface="Abadi" panose="020B0604020104020204" pitchFamily="34" charset="0"/>
              </a:rPr>
              <a:t>This chart depicted the</a:t>
            </a:r>
          </a:p>
          <a:p>
            <a:pPr algn="l"/>
            <a:r>
              <a:rPr lang="en-US" sz="1800" b="0" i="0" u="none" strike="noStrike" baseline="0" dirty="0">
                <a:latin typeface="Abadi" panose="020B0604020104020204" pitchFamily="34" charset="0"/>
              </a:rPr>
              <a:t>possibility of the orbits to influences the landing outcomes</a:t>
            </a:r>
            <a:r>
              <a:rPr lang="en-US" dirty="0">
                <a:latin typeface="Abadi" panose="020B0604020104020204" pitchFamily="34" charset="0"/>
              </a:rPr>
              <a:t> </a:t>
            </a:r>
            <a:r>
              <a:rPr lang="en-US" sz="1800" b="0" i="0" u="none" strike="noStrike" baseline="0" dirty="0">
                <a:latin typeface="Abadi" panose="020B0604020104020204" pitchFamily="34" charset="0"/>
              </a:rPr>
              <a:t>as some orbits has 100% success rate such as SSO, HEO, GEO AND ES-L1 while SO orbit produced 0% rate of success.</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372CC67-477F-FC1B-26D3-58CBB4BC3402}"/>
              </a:ext>
            </a:extLst>
          </p:cNvPr>
          <p:cNvPicPr>
            <a:picLocks noChangeAspect="1"/>
          </p:cNvPicPr>
          <p:nvPr/>
        </p:nvPicPr>
        <p:blipFill>
          <a:blip r:embed="rId3"/>
          <a:stretch>
            <a:fillRect/>
          </a:stretch>
        </p:blipFill>
        <p:spPr>
          <a:xfrm>
            <a:off x="192741" y="1659376"/>
            <a:ext cx="11806518" cy="2377789"/>
          </a:xfrm>
          <a:prstGeom prst="rect">
            <a:avLst/>
          </a:prstGeom>
        </p:spPr>
      </p:pic>
      <p:sp>
        <p:nvSpPr>
          <p:cNvPr id="8" name="TextBox 7">
            <a:extLst>
              <a:ext uri="{FF2B5EF4-FFF2-40B4-BE49-F238E27FC236}">
                <a16:creationId xmlns:a16="http://schemas.microsoft.com/office/drawing/2014/main" id="{930E20A2-6310-6C7D-CF0D-B1E3FBEA9290}"/>
              </a:ext>
            </a:extLst>
          </p:cNvPr>
          <p:cNvSpPr txBox="1"/>
          <p:nvPr/>
        </p:nvSpPr>
        <p:spPr>
          <a:xfrm>
            <a:off x="1732430" y="4569704"/>
            <a:ext cx="8727140" cy="923330"/>
          </a:xfrm>
          <a:prstGeom prst="rect">
            <a:avLst/>
          </a:prstGeom>
          <a:noFill/>
        </p:spPr>
        <p:txBody>
          <a:bodyPr wrap="square">
            <a:spAutoFit/>
          </a:bodyPr>
          <a:lstStyle/>
          <a:p>
            <a:r>
              <a:rPr lang="en-US" b="0" dirty="0">
                <a:effectLst/>
                <a:latin typeface="Abadi" panose="020B0604020104020204" pitchFamily="34" charset="0"/>
              </a:rPr>
              <a:t>We see that 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83D896D-3D39-7929-026B-E577B7376D78}"/>
              </a:ext>
            </a:extLst>
          </p:cNvPr>
          <p:cNvPicPr>
            <a:picLocks noChangeAspect="1"/>
          </p:cNvPicPr>
          <p:nvPr/>
        </p:nvPicPr>
        <p:blipFill>
          <a:blip r:embed="rId3"/>
          <a:stretch>
            <a:fillRect/>
          </a:stretch>
        </p:blipFill>
        <p:spPr>
          <a:xfrm>
            <a:off x="212912" y="1659376"/>
            <a:ext cx="11766176" cy="2369665"/>
          </a:xfrm>
          <a:prstGeom prst="rect">
            <a:avLst/>
          </a:prstGeom>
        </p:spPr>
      </p:pic>
      <p:sp>
        <p:nvSpPr>
          <p:cNvPr id="8" name="TextBox 7">
            <a:extLst>
              <a:ext uri="{FF2B5EF4-FFF2-40B4-BE49-F238E27FC236}">
                <a16:creationId xmlns:a16="http://schemas.microsoft.com/office/drawing/2014/main" id="{4A56CA51-F27F-1104-8CEB-B9233F988F4F}"/>
              </a:ext>
            </a:extLst>
          </p:cNvPr>
          <p:cNvSpPr txBox="1"/>
          <p:nvPr/>
        </p:nvSpPr>
        <p:spPr>
          <a:xfrm>
            <a:off x="1066800" y="4565642"/>
            <a:ext cx="10058400" cy="923330"/>
          </a:xfrm>
          <a:prstGeom prst="rect">
            <a:avLst/>
          </a:prstGeom>
          <a:noFill/>
        </p:spPr>
        <p:txBody>
          <a:bodyPr wrap="square">
            <a:spAutoFit/>
          </a:bodyPr>
          <a:lstStyle/>
          <a:p>
            <a:r>
              <a:rPr lang="en-US" b="0" dirty="0">
                <a:effectLst/>
                <a:latin typeface="Abadi" panose="020B0604020104020204" pitchFamily="34" charset="0"/>
              </a:rPr>
              <a:t>With heavy payloads the successful landing or positive landing rate are more for Polar, LEO and ISS.</a:t>
            </a:r>
            <a:br>
              <a:rPr lang="en-US" b="0" dirty="0">
                <a:effectLst/>
                <a:latin typeface="Abadi" panose="020B0604020104020204" pitchFamily="34" charset="0"/>
              </a:rPr>
            </a:br>
            <a:r>
              <a:rPr lang="en-US" b="0" dirty="0">
                <a:effectLst/>
                <a:latin typeface="Abadi" panose="020B0604020104020204" pitchFamily="34" charset="0"/>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D5B2DA3-33E3-B14C-349A-257561CDD0A7}"/>
              </a:ext>
            </a:extLst>
          </p:cNvPr>
          <p:cNvPicPr>
            <a:picLocks noChangeAspect="1"/>
          </p:cNvPicPr>
          <p:nvPr/>
        </p:nvPicPr>
        <p:blipFill>
          <a:blip r:embed="rId3"/>
          <a:stretch>
            <a:fillRect/>
          </a:stretch>
        </p:blipFill>
        <p:spPr>
          <a:xfrm>
            <a:off x="2598811" y="1490792"/>
            <a:ext cx="6858000" cy="3686175"/>
          </a:xfrm>
          <a:prstGeom prst="rect">
            <a:avLst/>
          </a:prstGeom>
        </p:spPr>
      </p:pic>
      <p:sp>
        <p:nvSpPr>
          <p:cNvPr id="8" name="TextBox 7">
            <a:extLst>
              <a:ext uri="{FF2B5EF4-FFF2-40B4-BE49-F238E27FC236}">
                <a16:creationId xmlns:a16="http://schemas.microsoft.com/office/drawing/2014/main" id="{F2475579-6018-A32E-9D5D-BFB974FFE0F1}"/>
              </a:ext>
            </a:extLst>
          </p:cNvPr>
          <p:cNvSpPr txBox="1"/>
          <p:nvPr/>
        </p:nvSpPr>
        <p:spPr>
          <a:xfrm>
            <a:off x="2200442" y="5580060"/>
            <a:ext cx="7654738" cy="369332"/>
          </a:xfrm>
          <a:prstGeom prst="rect">
            <a:avLst/>
          </a:prstGeom>
          <a:noFill/>
        </p:spPr>
        <p:txBody>
          <a:bodyPr wrap="square">
            <a:spAutoFit/>
          </a:bodyPr>
          <a:lstStyle/>
          <a:p>
            <a:r>
              <a:rPr lang="en-US" b="0" dirty="0">
                <a:effectLst/>
                <a:latin typeface="Abadi" panose="020B0604020104020204" pitchFamily="34" charset="0"/>
              </a:rPr>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28DCE95-B80A-2F14-8C40-4B5A97206B0D}"/>
              </a:ext>
            </a:extLst>
          </p:cNvPr>
          <p:cNvPicPr>
            <a:picLocks noChangeAspect="1"/>
          </p:cNvPicPr>
          <p:nvPr/>
        </p:nvPicPr>
        <p:blipFill>
          <a:blip r:embed="rId3"/>
          <a:stretch>
            <a:fillRect/>
          </a:stretch>
        </p:blipFill>
        <p:spPr>
          <a:xfrm>
            <a:off x="2443679" y="1678858"/>
            <a:ext cx="7304641" cy="2505202"/>
          </a:xfrm>
          <a:prstGeom prst="rect">
            <a:avLst/>
          </a:prstGeom>
        </p:spPr>
      </p:pic>
      <p:sp>
        <p:nvSpPr>
          <p:cNvPr id="10" name="TextBox 9">
            <a:extLst>
              <a:ext uri="{FF2B5EF4-FFF2-40B4-BE49-F238E27FC236}">
                <a16:creationId xmlns:a16="http://schemas.microsoft.com/office/drawing/2014/main" id="{6B582F95-5460-662E-20FC-093CFB8AA535}"/>
              </a:ext>
            </a:extLst>
          </p:cNvPr>
          <p:cNvSpPr txBox="1"/>
          <p:nvPr/>
        </p:nvSpPr>
        <p:spPr>
          <a:xfrm>
            <a:off x="2978691" y="4781651"/>
            <a:ext cx="6098240" cy="646331"/>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key word DISTINCT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B90A91-E4BF-FC2C-7BB2-A0B0C413CD0F}"/>
              </a:ext>
            </a:extLst>
          </p:cNvPr>
          <p:cNvPicPr>
            <a:picLocks noChangeAspect="1"/>
          </p:cNvPicPr>
          <p:nvPr/>
        </p:nvPicPr>
        <p:blipFill>
          <a:blip r:embed="rId3"/>
          <a:stretch>
            <a:fillRect/>
          </a:stretch>
        </p:blipFill>
        <p:spPr>
          <a:xfrm>
            <a:off x="515254" y="1961041"/>
            <a:ext cx="11161492" cy="2372523"/>
          </a:xfrm>
          <a:prstGeom prst="rect">
            <a:avLst/>
          </a:prstGeom>
        </p:spPr>
      </p:pic>
      <p:sp>
        <p:nvSpPr>
          <p:cNvPr id="8" name="TextBox 7">
            <a:extLst>
              <a:ext uri="{FF2B5EF4-FFF2-40B4-BE49-F238E27FC236}">
                <a16:creationId xmlns:a16="http://schemas.microsoft.com/office/drawing/2014/main" id="{1F54CA4C-8434-7149-9913-E6B45B1DD42A}"/>
              </a:ext>
            </a:extLst>
          </p:cNvPr>
          <p:cNvSpPr txBox="1"/>
          <p:nvPr/>
        </p:nvSpPr>
        <p:spPr>
          <a:xfrm>
            <a:off x="1483659" y="4778645"/>
            <a:ext cx="9224682" cy="369332"/>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the query above to display 5 records where launch sites begin with `CCA`</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CB50744-78F2-82D1-E681-BA17076E6912}"/>
              </a:ext>
            </a:extLst>
          </p:cNvPr>
          <p:cNvPicPr>
            <a:picLocks noChangeAspect="1"/>
          </p:cNvPicPr>
          <p:nvPr/>
        </p:nvPicPr>
        <p:blipFill>
          <a:blip r:embed="rId3"/>
          <a:stretch>
            <a:fillRect/>
          </a:stretch>
        </p:blipFill>
        <p:spPr>
          <a:xfrm>
            <a:off x="832564" y="1827571"/>
            <a:ext cx="10526872" cy="1937606"/>
          </a:xfrm>
          <a:prstGeom prst="rect">
            <a:avLst/>
          </a:prstGeom>
        </p:spPr>
      </p:pic>
      <p:sp>
        <p:nvSpPr>
          <p:cNvPr id="8" name="TextBox 7">
            <a:extLst>
              <a:ext uri="{FF2B5EF4-FFF2-40B4-BE49-F238E27FC236}">
                <a16:creationId xmlns:a16="http://schemas.microsoft.com/office/drawing/2014/main" id="{76241B8E-E55A-FC40-C1C6-1D2D123C5D53}"/>
              </a:ext>
            </a:extLst>
          </p:cNvPr>
          <p:cNvSpPr txBox="1"/>
          <p:nvPr/>
        </p:nvSpPr>
        <p:spPr>
          <a:xfrm>
            <a:off x="2672043" y="4572209"/>
            <a:ext cx="6847914" cy="646331"/>
          </a:xfrm>
          <a:prstGeom prst="rect">
            <a:avLst/>
          </a:prstGeom>
          <a:noFill/>
        </p:spPr>
        <p:txBody>
          <a:bodyPr wrap="square">
            <a:spAutoFit/>
          </a:bodyPr>
          <a:lstStyle/>
          <a:p>
            <a:pPr algn="l"/>
            <a:r>
              <a:rPr lang="en-US" sz="1800" b="0" i="0" u="none" strike="noStrike" baseline="0" dirty="0">
                <a:solidFill>
                  <a:srgbClr val="292929"/>
                </a:solidFill>
                <a:latin typeface="Abadi" panose="020B0604020104020204" pitchFamily="34" charset="0"/>
              </a:rPr>
              <a:t>We calculated the total payload carried by boosters from NASA</a:t>
            </a:r>
          </a:p>
          <a:p>
            <a:pPr algn="l"/>
            <a:r>
              <a:rPr lang="en-US" sz="1800" b="0" i="0" u="none" strike="noStrike" baseline="0" dirty="0">
                <a:solidFill>
                  <a:srgbClr val="292929"/>
                </a:solidFill>
                <a:latin typeface="Abadi" panose="020B0604020104020204" pitchFamily="34" charset="0"/>
              </a:rPr>
              <a:t>as 45596 using the query below</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EEEB3E6B-F47F-9D38-F877-DC363B09C0A8}"/>
              </a:ext>
            </a:extLst>
          </p:cNvPr>
          <p:cNvPicPr>
            <a:picLocks noChangeAspect="1"/>
          </p:cNvPicPr>
          <p:nvPr/>
        </p:nvPicPr>
        <p:blipFill>
          <a:blip r:embed="rId3"/>
          <a:stretch>
            <a:fillRect/>
          </a:stretch>
        </p:blipFill>
        <p:spPr>
          <a:xfrm>
            <a:off x="459767" y="1995720"/>
            <a:ext cx="11136088" cy="1671762"/>
          </a:xfrm>
          <a:prstGeom prst="rect">
            <a:avLst/>
          </a:prstGeom>
        </p:spPr>
      </p:pic>
      <p:sp>
        <p:nvSpPr>
          <p:cNvPr id="8" name="TextBox 7">
            <a:extLst>
              <a:ext uri="{FF2B5EF4-FFF2-40B4-BE49-F238E27FC236}">
                <a16:creationId xmlns:a16="http://schemas.microsoft.com/office/drawing/2014/main" id="{E87C430B-A335-97A9-7B8F-3ED5D3E30EA5}"/>
              </a:ext>
            </a:extLst>
          </p:cNvPr>
          <p:cNvSpPr txBox="1"/>
          <p:nvPr/>
        </p:nvSpPr>
        <p:spPr>
          <a:xfrm>
            <a:off x="1711305" y="4575503"/>
            <a:ext cx="8633012" cy="369332"/>
          </a:xfrm>
          <a:prstGeom prst="rect">
            <a:avLst/>
          </a:prstGeom>
          <a:noFill/>
        </p:spPr>
        <p:txBody>
          <a:bodyPr wrap="square">
            <a:spAutoFit/>
          </a:bodyPr>
          <a:lstStyle/>
          <a:p>
            <a:pPr algn="l"/>
            <a:r>
              <a:rPr lang="en-US" sz="1800" b="0" i="0" u="none" strike="noStrike" baseline="0" dirty="0">
                <a:latin typeface="Abadi" panose="020B0604020104020204" pitchFamily="34" charset="0"/>
              </a:rPr>
              <a:t>We calculated the average payload mass carried by booster version F9 v1.1 as 2928</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58153"/>
            <a:ext cx="7234518" cy="5069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API</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Analysis with Folium and Dash</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 (Machine Learning Lab)</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C5804A9-A904-A78F-CC5C-585A9549EAAB}"/>
              </a:ext>
            </a:extLst>
          </p:cNvPr>
          <p:cNvPicPr>
            <a:picLocks noChangeAspect="1"/>
          </p:cNvPicPr>
          <p:nvPr/>
        </p:nvPicPr>
        <p:blipFill>
          <a:blip r:embed="rId3"/>
          <a:stretch>
            <a:fillRect/>
          </a:stretch>
        </p:blipFill>
        <p:spPr>
          <a:xfrm>
            <a:off x="286489" y="1873258"/>
            <a:ext cx="11619022" cy="1512465"/>
          </a:xfrm>
          <a:prstGeom prst="rect">
            <a:avLst/>
          </a:prstGeom>
        </p:spPr>
      </p:pic>
      <p:sp>
        <p:nvSpPr>
          <p:cNvPr id="8" name="TextBox 7">
            <a:extLst>
              <a:ext uri="{FF2B5EF4-FFF2-40B4-BE49-F238E27FC236}">
                <a16:creationId xmlns:a16="http://schemas.microsoft.com/office/drawing/2014/main" id="{E9BB7D7E-37EF-A2E2-C3CF-BE30A0D49201}"/>
              </a:ext>
            </a:extLst>
          </p:cNvPr>
          <p:cNvSpPr txBox="1"/>
          <p:nvPr/>
        </p:nvSpPr>
        <p:spPr>
          <a:xfrm>
            <a:off x="1407065" y="4382482"/>
            <a:ext cx="9241491" cy="646331"/>
          </a:xfrm>
          <a:prstGeom prst="rect">
            <a:avLst/>
          </a:prstGeom>
          <a:noFill/>
        </p:spPr>
        <p:txBody>
          <a:bodyPr wrap="square">
            <a:spAutoFit/>
          </a:bodyPr>
          <a:lstStyle/>
          <a:p>
            <a:pPr algn="l"/>
            <a:r>
              <a:rPr lang="en-US" sz="1800" b="0" i="0" u="none" strike="noStrike" baseline="0" dirty="0">
                <a:latin typeface="Abadi" panose="020B0604020104020204" pitchFamily="34" charset="0"/>
              </a:rPr>
              <a:t>We use the min() function to find the result.</a:t>
            </a:r>
          </a:p>
          <a:p>
            <a:pPr algn="l"/>
            <a:r>
              <a:rPr lang="en-US" sz="1800" b="0" i="0" u="none" strike="noStrike" baseline="0" dirty="0">
                <a:latin typeface="Abadi" panose="020B0604020104020204" pitchFamily="34" charset="0"/>
              </a:rPr>
              <a:t>The dates of the first successful landing outcome in ground pad was 22nd December 2015</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EE6ECC1-493B-3B5E-A576-D2D454DDE88E}"/>
              </a:ext>
            </a:extLst>
          </p:cNvPr>
          <p:cNvPicPr>
            <a:picLocks noChangeAspect="1"/>
          </p:cNvPicPr>
          <p:nvPr/>
        </p:nvPicPr>
        <p:blipFill>
          <a:blip r:embed="rId3"/>
          <a:stretch>
            <a:fillRect/>
          </a:stretch>
        </p:blipFill>
        <p:spPr>
          <a:xfrm>
            <a:off x="826120" y="1426038"/>
            <a:ext cx="10539760" cy="2971149"/>
          </a:xfrm>
          <a:prstGeom prst="rect">
            <a:avLst/>
          </a:prstGeom>
        </p:spPr>
      </p:pic>
      <p:sp>
        <p:nvSpPr>
          <p:cNvPr id="9" name="TextBox 8">
            <a:extLst>
              <a:ext uri="{FF2B5EF4-FFF2-40B4-BE49-F238E27FC236}">
                <a16:creationId xmlns:a16="http://schemas.microsoft.com/office/drawing/2014/main" id="{67345233-7A2C-A283-33C1-8414C4FD2342}"/>
              </a:ext>
            </a:extLst>
          </p:cNvPr>
          <p:cNvSpPr txBox="1"/>
          <p:nvPr/>
        </p:nvSpPr>
        <p:spPr>
          <a:xfrm>
            <a:off x="1093694" y="4749715"/>
            <a:ext cx="10004611" cy="923330"/>
          </a:xfrm>
          <a:prstGeom prst="rect">
            <a:avLst/>
          </a:prstGeom>
          <a:noFill/>
        </p:spPr>
        <p:txBody>
          <a:bodyPr wrap="square">
            <a:spAutoFit/>
          </a:bodyPr>
          <a:lstStyle/>
          <a:p>
            <a:r>
              <a:rPr lang="en-US" b="0" i="0" u="none" strike="noStrike" baseline="0" dirty="0">
                <a:solidFill>
                  <a:srgbClr val="000000"/>
                </a:solidFill>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B62BED6-58CE-E664-0AFC-6C35590DCDF2}"/>
              </a:ext>
            </a:extLst>
          </p:cNvPr>
          <p:cNvPicPr>
            <a:picLocks noChangeAspect="1"/>
          </p:cNvPicPr>
          <p:nvPr/>
        </p:nvPicPr>
        <p:blipFill>
          <a:blip r:embed="rId3"/>
          <a:stretch>
            <a:fillRect/>
          </a:stretch>
        </p:blipFill>
        <p:spPr>
          <a:xfrm>
            <a:off x="859672" y="1569553"/>
            <a:ext cx="10472656" cy="2962106"/>
          </a:xfrm>
          <a:prstGeom prst="rect">
            <a:avLst/>
          </a:prstGeom>
        </p:spPr>
      </p:pic>
      <p:sp>
        <p:nvSpPr>
          <p:cNvPr id="8" name="TextBox 7">
            <a:extLst>
              <a:ext uri="{FF2B5EF4-FFF2-40B4-BE49-F238E27FC236}">
                <a16:creationId xmlns:a16="http://schemas.microsoft.com/office/drawing/2014/main" id="{7B1C9445-272F-AACE-79C6-0E1C7749AFDC}"/>
              </a:ext>
            </a:extLst>
          </p:cNvPr>
          <p:cNvSpPr txBox="1"/>
          <p:nvPr/>
        </p:nvSpPr>
        <p:spPr>
          <a:xfrm>
            <a:off x="1254589" y="5093950"/>
            <a:ext cx="9682822" cy="369332"/>
          </a:xfrm>
          <a:prstGeom prst="rect">
            <a:avLst/>
          </a:prstGeom>
          <a:noFill/>
        </p:spPr>
        <p:txBody>
          <a:bodyPr wrap="square">
            <a:spAutoFit/>
          </a:bodyPr>
          <a:lstStyle/>
          <a:p>
            <a:r>
              <a:rPr lang="en-US" sz="1800" b="0" i="0" u="none" strike="noStrike" baseline="0" dirty="0">
                <a:latin typeface="Abadi" panose="020B0604020104020204" pitchFamily="34" charset="0"/>
              </a:rPr>
              <a:t>We used wildcard like ‘%’ to filter for WHERE Mission Outcome was a success or a failure.</a:t>
            </a:r>
            <a:endParaRPr lang="en-US" dirty="0"/>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FC194EC-2D43-6B8F-3F9D-DA43760DA4A7}"/>
              </a:ext>
            </a:extLst>
          </p:cNvPr>
          <p:cNvPicPr>
            <a:picLocks noChangeAspect="1"/>
          </p:cNvPicPr>
          <p:nvPr/>
        </p:nvPicPr>
        <p:blipFill>
          <a:blip r:embed="rId3"/>
          <a:stretch>
            <a:fillRect/>
          </a:stretch>
        </p:blipFill>
        <p:spPr>
          <a:xfrm>
            <a:off x="3590764" y="1557076"/>
            <a:ext cx="7799973" cy="4468497"/>
          </a:xfrm>
          <a:prstGeom prst="rect">
            <a:avLst/>
          </a:prstGeom>
        </p:spPr>
      </p:pic>
      <p:sp>
        <p:nvSpPr>
          <p:cNvPr id="8" name="TextBox 7">
            <a:extLst>
              <a:ext uri="{FF2B5EF4-FFF2-40B4-BE49-F238E27FC236}">
                <a16:creationId xmlns:a16="http://schemas.microsoft.com/office/drawing/2014/main" id="{58BFF587-0FCA-8DB3-142F-924201054ED3}"/>
              </a:ext>
            </a:extLst>
          </p:cNvPr>
          <p:cNvSpPr txBox="1"/>
          <p:nvPr/>
        </p:nvSpPr>
        <p:spPr>
          <a:xfrm>
            <a:off x="911039" y="2413337"/>
            <a:ext cx="2477620" cy="2031325"/>
          </a:xfrm>
          <a:prstGeom prst="rect">
            <a:avLst/>
          </a:prstGeom>
          <a:noFill/>
        </p:spPr>
        <p:txBody>
          <a:bodyPr wrap="square">
            <a:spAutoFit/>
          </a:bodyPr>
          <a:lstStyle/>
          <a:p>
            <a:pPr algn="l"/>
            <a:r>
              <a:rPr lang="en-US" sz="1800" b="0" i="0" u="none" strike="noStrike" baseline="0" dirty="0">
                <a:latin typeface="Abadi" panose="020B0604020104020204" pitchFamily="34" charset="0"/>
              </a:rPr>
              <a:t>We determined the</a:t>
            </a:r>
          </a:p>
          <a:p>
            <a:pPr algn="l"/>
            <a:r>
              <a:rPr lang="en-US" sz="1800" b="0" i="0" u="none" strike="noStrike" baseline="0" dirty="0">
                <a:latin typeface="Abadi" panose="020B0604020104020204" pitchFamily="34" charset="0"/>
              </a:rPr>
              <a:t>booster that have</a:t>
            </a:r>
          </a:p>
          <a:p>
            <a:pPr algn="l"/>
            <a:r>
              <a:rPr lang="en-US" sz="1800" b="0" i="0" u="none" strike="noStrike" baseline="0" dirty="0">
                <a:latin typeface="Abadi" panose="020B0604020104020204" pitchFamily="34" charset="0"/>
              </a:rPr>
              <a:t>carried the maximum</a:t>
            </a:r>
          </a:p>
          <a:p>
            <a:pPr algn="l"/>
            <a:r>
              <a:rPr lang="en-US" sz="1800" b="0" i="0" u="none" strike="noStrike" baseline="0" dirty="0">
                <a:latin typeface="Abadi" panose="020B0604020104020204" pitchFamily="34" charset="0"/>
              </a:rPr>
              <a:t>payload using a</a:t>
            </a:r>
          </a:p>
          <a:p>
            <a:pPr algn="l"/>
            <a:r>
              <a:rPr lang="en-US" sz="1800" b="0" i="0" u="none" strike="noStrike" baseline="0" dirty="0">
                <a:latin typeface="Abadi" panose="020B0604020104020204" pitchFamily="34" charset="0"/>
              </a:rPr>
              <a:t>subquery in the</a:t>
            </a:r>
          </a:p>
          <a:p>
            <a:pPr algn="l"/>
            <a:r>
              <a:rPr lang="en-US" sz="1800" b="0" i="0" u="none" strike="noStrike" baseline="0" dirty="0">
                <a:latin typeface="Abadi" panose="020B0604020104020204" pitchFamily="34" charset="0"/>
              </a:rPr>
              <a:t>WHERE clause and</a:t>
            </a:r>
          </a:p>
          <a:p>
            <a:pPr algn="l"/>
            <a:r>
              <a:rPr lang="en-US" sz="1800" b="0" i="0" u="none" strike="noStrike" baseline="0" dirty="0">
                <a:latin typeface="Abadi" panose="020B0604020104020204" pitchFamily="34" charset="0"/>
              </a:rPr>
              <a:t>the MAX() function.</a:t>
            </a:r>
            <a:endParaRPr lang="en-US" dirty="0"/>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0598993-888B-A663-6473-BA38820781AA}"/>
              </a:ext>
            </a:extLst>
          </p:cNvPr>
          <p:cNvPicPr>
            <a:picLocks noChangeAspect="1"/>
          </p:cNvPicPr>
          <p:nvPr/>
        </p:nvPicPr>
        <p:blipFill>
          <a:blip r:embed="rId3"/>
          <a:stretch>
            <a:fillRect/>
          </a:stretch>
        </p:blipFill>
        <p:spPr>
          <a:xfrm>
            <a:off x="685869" y="1655375"/>
            <a:ext cx="10820262" cy="2445257"/>
          </a:xfrm>
          <a:prstGeom prst="rect">
            <a:avLst/>
          </a:prstGeom>
        </p:spPr>
      </p:pic>
      <p:sp>
        <p:nvSpPr>
          <p:cNvPr id="8" name="TextBox 7">
            <a:extLst>
              <a:ext uri="{FF2B5EF4-FFF2-40B4-BE49-F238E27FC236}">
                <a16:creationId xmlns:a16="http://schemas.microsoft.com/office/drawing/2014/main" id="{E335742B-BA34-E7A1-F51E-8F7001DD422C}"/>
              </a:ext>
            </a:extLst>
          </p:cNvPr>
          <p:cNvSpPr txBox="1"/>
          <p:nvPr/>
        </p:nvSpPr>
        <p:spPr>
          <a:xfrm>
            <a:off x="2381977" y="4601437"/>
            <a:ext cx="7291667" cy="923330"/>
          </a:xfrm>
          <a:prstGeom prst="rect">
            <a:avLst/>
          </a:prstGeom>
          <a:noFill/>
        </p:spPr>
        <p:txBody>
          <a:bodyPr wrap="square">
            <a:spAutoFit/>
          </a:bodyPr>
          <a:lstStyle/>
          <a:p>
            <a:r>
              <a:rPr lang="en-US" b="0" i="0" u="none" strike="noStrike" baseline="0" dirty="0">
                <a:solidFill>
                  <a:srgbClr val="292929"/>
                </a:solidFill>
                <a:latin typeface="Abadi" panose="020B0604020104020204" pitchFamily="34" charset="0"/>
              </a:rPr>
              <a:t>We used a combinations of the WHERE clause, LIKE, AND, and BETWEEN conditions to filter for failed landing outcomes in drone ship, their booster versions, and launch site names for year 2015</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AEEB818-EB84-11B7-9428-1661F8EBC016}"/>
              </a:ext>
            </a:extLst>
          </p:cNvPr>
          <p:cNvPicPr>
            <a:picLocks noChangeAspect="1"/>
          </p:cNvPicPr>
          <p:nvPr/>
        </p:nvPicPr>
        <p:blipFill>
          <a:blip r:embed="rId3"/>
          <a:stretch>
            <a:fillRect/>
          </a:stretch>
        </p:blipFill>
        <p:spPr>
          <a:xfrm>
            <a:off x="1730973" y="1388054"/>
            <a:ext cx="8730052" cy="3337654"/>
          </a:xfrm>
          <a:prstGeom prst="rect">
            <a:avLst/>
          </a:prstGeom>
        </p:spPr>
      </p:pic>
      <p:sp>
        <p:nvSpPr>
          <p:cNvPr id="8" name="TextBox 7">
            <a:extLst>
              <a:ext uri="{FF2B5EF4-FFF2-40B4-BE49-F238E27FC236}">
                <a16:creationId xmlns:a16="http://schemas.microsoft.com/office/drawing/2014/main" id="{EC439260-141A-A4A2-D5FC-DD2CF716B1CC}"/>
              </a:ext>
            </a:extLst>
          </p:cNvPr>
          <p:cNvSpPr txBox="1"/>
          <p:nvPr/>
        </p:nvSpPr>
        <p:spPr>
          <a:xfrm>
            <a:off x="1214717" y="5026063"/>
            <a:ext cx="9762565" cy="1200329"/>
          </a:xfrm>
          <a:prstGeom prst="rect">
            <a:avLst/>
          </a:prstGeom>
          <a:noFill/>
        </p:spPr>
        <p:txBody>
          <a:bodyPr wrap="square">
            <a:spAutoFit/>
          </a:bodyPr>
          <a:lstStyle/>
          <a:p>
            <a:pPr algn="l"/>
            <a:r>
              <a:rPr lang="en-US" sz="1800" b="0" i="0" u="none" strike="noStrike" baseline="0" dirty="0">
                <a:latin typeface="Abadi" panose="020B0604020104020204" pitchFamily="34" charset="0"/>
              </a:rPr>
              <a:t>We selected Landing outcomes and the </a:t>
            </a:r>
            <a:r>
              <a:rPr lang="en-US" sz="1700" b="0" i="0" u="none" strike="noStrike" baseline="0" dirty="0">
                <a:latin typeface="Abadi" panose="020B0604020104020204" pitchFamily="34" charset="0"/>
              </a:rPr>
              <a:t>COUNT </a:t>
            </a:r>
            <a:r>
              <a:rPr lang="en-US" sz="1800" b="0" i="0" u="none" strike="noStrike" baseline="0" dirty="0">
                <a:latin typeface="Abadi" panose="020B0604020104020204" pitchFamily="34" charset="0"/>
              </a:rPr>
              <a:t>of landing outcomes from the data and used the </a:t>
            </a:r>
            <a:r>
              <a:rPr lang="en-US" sz="1700" b="0" i="0" u="none" strike="noStrike" baseline="0" dirty="0">
                <a:latin typeface="Abadi" panose="020B0604020104020204" pitchFamily="34" charset="0"/>
              </a:rPr>
              <a:t>WHERE </a:t>
            </a:r>
            <a:r>
              <a:rPr lang="en-US" sz="1800" b="0" i="0" u="none" strike="noStrike" baseline="0" dirty="0">
                <a:latin typeface="Abadi" panose="020B0604020104020204" pitchFamily="34" charset="0"/>
              </a:rPr>
              <a:t>clause to filter for landing outcomes </a:t>
            </a:r>
            <a:r>
              <a:rPr lang="en-US" sz="1700" b="0" i="0" u="none" strike="noStrike" baseline="0" dirty="0">
                <a:latin typeface="Abadi" panose="020B0604020104020204" pitchFamily="34" charset="0"/>
              </a:rPr>
              <a:t>BETWEEN </a:t>
            </a:r>
            <a:r>
              <a:rPr lang="en-US" sz="1800" b="0" i="0" u="none" strike="noStrike" baseline="0" dirty="0">
                <a:latin typeface="Abadi" panose="020B0604020104020204" pitchFamily="34" charset="0"/>
              </a:rPr>
              <a:t>2010-06-04 to 2010-03-20.</a:t>
            </a:r>
          </a:p>
          <a:p>
            <a:pPr algn="l"/>
            <a:r>
              <a:rPr lang="en-US" sz="1800" b="0" i="0" u="none" strike="noStrike" baseline="0" dirty="0">
                <a:latin typeface="Abadi" panose="020B0604020104020204" pitchFamily="34" charset="0"/>
              </a:rPr>
              <a:t>We applied the </a:t>
            </a:r>
            <a:r>
              <a:rPr lang="en-US" sz="1700" b="0" i="0" u="none" strike="noStrike" baseline="0" dirty="0">
                <a:latin typeface="Abadi" panose="020B0604020104020204" pitchFamily="34" charset="0"/>
              </a:rPr>
              <a:t>GROUP BY </a:t>
            </a:r>
            <a:r>
              <a:rPr lang="en-US" sz="1800" b="0" i="0" u="none" strike="noStrike" baseline="0" dirty="0">
                <a:latin typeface="Abadi" panose="020B0604020104020204" pitchFamily="34" charset="0"/>
              </a:rPr>
              <a:t>clause to group the landing outcomes and the </a:t>
            </a:r>
            <a:r>
              <a:rPr lang="en-US" sz="1700" b="0" i="0" u="none" strike="noStrike" baseline="0" dirty="0">
                <a:latin typeface="Abadi" panose="020B0604020104020204" pitchFamily="34" charset="0"/>
              </a:rPr>
              <a:t>ORDER BY</a:t>
            </a:r>
            <a:r>
              <a:rPr lang="en-US" sz="1700" dirty="0">
                <a:latin typeface="Abadi" panose="020B0604020104020204" pitchFamily="34" charset="0"/>
              </a:rPr>
              <a:t> </a:t>
            </a:r>
            <a:r>
              <a:rPr lang="en-US" sz="1800" b="0" i="0" u="none" strike="noStrike" baseline="0" dirty="0">
                <a:latin typeface="Abadi" panose="020B0604020104020204" pitchFamily="34" charset="0"/>
              </a:rPr>
              <a:t>clause to order the grouped landing outcome in descending order.</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7975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of all the Launch Sites</a:t>
            </a:r>
          </a:p>
        </p:txBody>
      </p:sp>
      <p:pic>
        <p:nvPicPr>
          <p:cNvPr id="8" name="Picture 7">
            <a:extLst>
              <a:ext uri="{FF2B5EF4-FFF2-40B4-BE49-F238E27FC236}">
                <a16:creationId xmlns:a16="http://schemas.microsoft.com/office/drawing/2014/main" id="{5EA820ED-027C-F8F9-C86D-7F35221586FC}"/>
              </a:ext>
            </a:extLst>
          </p:cNvPr>
          <p:cNvPicPr>
            <a:picLocks noChangeAspect="1"/>
          </p:cNvPicPr>
          <p:nvPr/>
        </p:nvPicPr>
        <p:blipFill>
          <a:blip r:embed="rId3"/>
          <a:stretch>
            <a:fillRect/>
          </a:stretch>
        </p:blipFill>
        <p:spPr>
          <a:xfrm>
            <a:off x="3167775" y="1311939"/>
            <a:ext cx="8221222" cy="4820323"/>
          </a:xfrm>
          <a:prstGeom prst="rect">
            <a:avLst/>
          </a:prstGeom>
        </p:spPr>
      </p:pic>
      <p:sp>
        <p:nvSpPr>
          <p:cNvPr id="12" name="TextBox 11">
            <a:extLst>
              <a:ext uri="{FF2B5EF4-FFF2-40B4-BE49-F238E27FC236}">
                <a16:creationId xmlns:a16="http://schemas.microsoft.com/office/drawing/2014/main" id="{F4E29C66-6CE1-E9B6-E23D-265CC2F99288}"/>
              </a:ext>
            </a:extLst>
          </p:cNvPr>
          <p:cNvSpPr txBox="1"/>
          <p:nvPr/>
        </p:nvSpPr>
        <p:spPr>
          <a:xfrm>
            <a:off x="803003" y="2690336"/>
            <a:ext cx="1986636" cy="1477328"/>
          </a:xfrm>
          <a:prstGeom prst="rect">
            <a:avLst/>
          </a:prstGeom>
          <a:noFill/>
        </p:spPr>
        <p:txBody>
          <a:bodyPr wrap="square">
            <a:spAutoFit/>
          </a:bodyPr>
          <a:lstStyle/>
          <a:p>
            <a:pPr algn="l"/>
            <a:r>
              <a:rPr lang="en-US" sz="1800" b="0" i="0" u="none" strike="noStrike" baseline="0" dirty="0">
                <a:latin typeface="Abadi" panose="020B0604020104020204" pitchFamily="34" charset="0"/>
              </a:rPr>
              <a:t>We can see that all the SpaceX launch sites are located inside the United States</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110A9B99-347C-ED23-2D08-B84F1FE7199C}"/>
              </a:ext>
            </a:extLst>
          </p:cNvPr>
          <p:cNvPicPr>
            <a:picLocks noChangeAspect="1"/>
          </p:cNvPicPr>
          <p:nvPr/>
        </p:nvPicPr>
        <p:blipFill>
          <a:blip r:embed="rId3"/>
          <a:stretch>
            <a:fillRect/>
          </a:stretch>
        </p:blipFill>
        <p:spPr>
          <a:xfrm>
            <a:off x="1227122" y="1436595"/>
            <a:ext cx="9601378" cy="424008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3FB4A0FD-0A09-4060-54EF-3870D0F1D2FA}"/>
              </a:ext>
            </a:extLst>
          </p:cNvPr>
          <p:cNvPicPr>
            <a:picLocks noChangeAspect="1"/>
          </p:cNvPicPr>
          <p:nvPr/>
        </p:nvPicPr>
        <p:blipFill>
          <a:blip r:embed="rId3"/>
          <a:stretch>
            <a:fillRect/>
          </a:stretch>
        </p:blipFill>
        <p:spPr>
          <a:xfrm>
            <a:off x="9332457" y="1351429"/>
            <a:ext cx="2125515" cy="4155141"/>
          </a:xfrm>
          <a:prstGeom prst="rect">
            <a:avLst/>
          </a:prstGeom>
        </p:spPr>
      </p:pic>
      <p:pic>
        <p:nvPicPr>
          <p:cNvPr id="7" name="Picture 6">
            <a:extLst>
              <a:ext uri="{FF2B5EF4-FFF2-40B4-BE49-F238E27FC236}">
                <a16:creationId xmlns:a16="http://schemas.microsoft.com/office/drawing/2014/main" id="{A490D47A-07C3-3C78-77DE-EA21429DCECB}"/>
              </a:ext>
            </a:extLst>
          </p:cNvPr>
          <p:cNvPicPr>
            <a:picLocks noChangeAspect="1"/>
          </p:cNvPicPr>
          <p:nvPr/>
        </p:nvPicPr>
        <p:blipFill>
          <a:blip r:embed="rId4"/>
          <a:stretch>
            <a:fillRect/>
          </a:stretch>
        </p:blipFill>
        <p:spPr>
          <a:xfrm>
            <a:off x="3780202" y="1351429"/>
            <a:ext cx="2584955" cy="2501952"/>
          </a:xfrm>
          <a:prstGeom prst="rect">
            <a:avLst/>
          </a:prstGeom>
        </p:spPr>
      </p:pic>
      <p:pic>
        <p:nvPicPr>
          <p:cNvPr id="10" name="Picture 9">
            <a:extLst>
              <a:ext uri="{FF2B5EF4-FFF2-40B4-BE49-F238E27FC236}">
                <a16:creationId xmlns:a16="http://schemas.microsoft.com/office/drawing/2014/main" id="{7F8F67C8-03EC-7F5F-2101-2A60A9E3684E}"/>
              </a:ext>
            </a:extLst>
          </p:cNvPr>
          <p:cNvPicPr>
            <a:picLocks noChangeAspect="1"/>
          </p:cNvPicPr>
          <p:nvPr/>
        </p:nvPicPr>
        <p:blipFill>
          <a:blip r:embed="rId5"/>
          <a:stretch>
            <a:fillRect/>
          </a:stretch>
        </p:blipFill>
        <p:spPr>
          <a:xfrm>
            <a:off x="6639621" y="4747210"/>
            <a:ext cx="2632028" cy="2063125"/>
          </a:xfrm>
          <a:prstGeom prst="rect">
            <a:avLst/>
          </a:prstGeom>
        </p:spPr>
      </p:pic>
      <p:pic>
        <p:nvPicPr>
          <p:cNvPr id="12" name="Picture 11">
            <a:extLst>
              <a:ext uri="{FF2B5EF4-FFF2-40B4-BE49-F238E27FC236}">
                <a16:creationId xmlns:a16="http://schemas.microsoft.com/office/drawing/2014/main" id="{3F1A5B6B-C745-8D7E-EF8A-5473FF67A411}"/>
              </a:ext>
            </a:extLst>
          </p:cNvPr>
          <p:cNvPicPr>
            <a:picLocks noChangeAspect="1"/>
          </p:cNvPicPr>
          <p:nvPr/>
        </p:nvPicPr>
        <p:blipFill>
          <a:blip r:embed="rId6"/>
          <a:stretch>
            <a:fillRect/>
          </a:stretch>
        </p:blipFill>
        <p:spPr>
          <a:xfrm>
            <a:off x="6425965" y="1351429"/>
            <a:ext cx="2845684" cy="3399843"/>
          </a:xfrm>
          <a:prstGeom prst="rect">
            <a:avLst/>
          </a:prstGeom>
        </p:spPr>
      </p:pic>
      <p:pic>
        <p:nvPicPr>
          <p:cNvPr id="14" name="Picture 13">
            <a:extLst>
              <a:ext uri="{FF2B5EF4-FFF2-40B4-BE49-F238E27FC236}">
                <a16:creationId xmlns:a16="http://schemas.microsoft.com/office/drawing/2014/main" id="{44BE2E2C-6DF9-C27D-B5F1-ABDD75BB27AC}"/>
              </a:ext>
            </a:extLst>
          </p:cNvPr>
          <p:cNvPicPr>
            <a:picLocks noChangeAspect="1"/>
          </p:cNvPicPr>
          <p:nvPr/>
        </p:nvPicPr>
        <p:blipFill>
          <a:blip r:embed="rId7"/>
          <a:stretch>
            <a:fillRect/>
          </a:stretch>
        </p:blipFill>
        <p:spPr>
          <a:xfrm>
            <a:off x="3719393" y="3922888"/>
            <a:ext cx="2645763" cy="2504323"/>
          </a:xfrm>
          <a:prstGeom prst="rect">
            <a:avLst/>
          </a:prstGeom>
        </p:spPr>
      </p:pic>
      <p:sp>
        <p:nvSpPr>
          <p:cNvPr id="15" name="TextBox 14">
            <a:extLst>
              <a:ext uri="{FF2B5EF4-FFF2-40B4-BE49-F238E27FC236}">
                <a16:creationId xmlns:a16="http://schemas.microsoft.com/office/drawing/2014/main" id="{3E3D3917-71A4-6ED2-A706-2F651FDC1818}"/>
              </a:ext>
            </a:extLst>
          </p:cNvPr>
          <p:cNvSpPr txBox="1"/>
          <p:nvPr/>
        </p:nvSpPr>
        <p:spPr>
          <a:xfrm>
            <a:off x="278947" y="2560719"/>
            <a:ext cx="3440446" cy="2585323"/>
          </a:xfrm>
          <a:prstGeom prst="rect">
            <a:avLst/>
          </a:prstGeom>
          <a:noFill/>
        </p:spPr>
        <p:txBody>
          <a:bodyPr wrap="square" rtlCol="0">
            <a:spAutoFit/>
          </a:bodyPr>
          <a:lstStyle/>
          <a:p>
            <a:r>
              <a:rPr lang="en-US" dirty="0">
                <a:latin typeface="Abadi" panose="020B0604020104020204" pitchFamily="34" charset="0"/>
              </a:rPr>
              <a:t>Are launch sites near railways?</a:t>
            </a:r>
          </a:p>
          <a:p>
            <a:r>
              <a:rPr lang="en-US" dirty="0">
                <a:latin typeface="Abadi" panose="020B0604020104020204" pitchFamily="34" charset="0"/>
              </a:rPr>
              <a:t>NO</a:t>
            </a:r>
          </a:p>
          <a:p>
            <a:r>
              <a:rPr lang="en-US" dirty="0">
                <a:latin typeface="Abadi" panose="020B0604020104020204" pitchFamily="34" charset="0"/>
              </a:rPr>
              <a:t>Are launch sites near highways?</a:t>
            </a:r>
          </a:p>
          <a:p>
            <a:r>
              <a:rPr lang="en-US" dirty="0">
                <a:latin typeface="Abadi" panose="020B0604020104020204" pitchFamily="34" charset="0"/>
              </a:rPr>
              <a:t>NO</a:t>
            </a:r>
          </a:p>
          <a:p>
            <a:r>
              <a:rPr lang="en-US" dirty="0">
                <a:latin typeface="Abadi" panose="020B0604020104020204" pitchFamily="34" charset="0"/>
              </a:rPr>
              <a:t>Are launch sites near coastline?</a:t>
            </a:r>
          </a:p>
          <a:p>
            <a:r>
              <a:rPr lang="en-US" dirty="0">
                <a:latin typeface="Abadi" panose="020B0604020104020204" pitchFamily="34" charset="0"/>
              </a:rPr>
              <a:t>YES</a:t>
            </a:r>
          </a:p>
          <a:p>
            <a:r>
              <a:rPr lang="en-US" dirty="0">
                <a:latin typeface="Abadi" panose="020B0604020104020204" pitchFamily="34" charset="0"/>
              </a:rPr>
              <a:t>Do launch sites keep certain distance away from cities?</a:t>
            </a:r>
          </a:p>
          <a:p>
            <a:r>
              <a:rPr lang="en-US" dirty="0">
                <a:latin typeface="Abadi" panose="020B0604020104020204" pitchFamily="34" charset="0"/>
              </a:rPr>
              <a:t>YES</a:t>
            </a: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85048"/>
            <a:ext cx="10054444" cy="49343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b="0" i="0" dirty="0">
                <a:solidFill>
                  <a:srgbClr val="333333"/>
                </a:solidFill>
                <a:effectLst/>
                <a:latin typeface="Montserrat" pitchFamily="2"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3200" dirty="0">
              <a:solidFill>
                <a:schemeClr val="accent3">
                  <a:lumMod val="25000"/>
                </a:schemeClr>
              </a:solidFill>
              <a:latin typeface="Montserrat" pitchFamily="2"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dirty="0">
                <a:solidFill>
                  <a:schemeClr val="accent3">
                    <a:lumMod val="25000"/>
                  </a:schemeClr>
                </a:solidFill>
                <a:latin typeface="Montserrat" pitchFamily="2" charset="0"/>
              </a:rPr>
              <a:t>What features determine the landing outcomes?</a:t>
            </a:r>
          </a:p>
          <a:p>
            <a:pPr lvl="1">
              <a:spcBef>
                <a:spcPts val="1400"/>
              </a:spcBef>
            </a:pPr>
            <a:r>
              <a:rPr lang="en-US" dirty="0">
                <a:solidFill>
                  <a:schemeClr val="accent3">
                    <a:lumMod val="25000"/>
                  </a:schemeClr>
                </a:solidFill>
                <a:latin typeface="Montserrat" pitchFamily="2" charset="0"/>
              </a:rPr>
              <a:t>What are the relationships between those features?</a:t>
            </a:r>
          </a:p>
          <a:p>
            <a:pPr lvl="1">
              <a:spcBef>
                <a:spcPts val="1400"/>
              </a:spcBef>
            </a:pPr>
            <a:r>
              <a:rPr lang="en-US" dirty="0">
                <a:solidFill>
                  <a:schemeClr val="accent3">
                    <a:lumMod val="25000"/>
                  </a:schemeClr>
                </a:solidFill>
                <a:latin typeface="Montserrat" pitchFamily="2" charset="0"/>
              </a:rPr>
              <a:t>What state of these features determine the best outcome?</a:t>
            </a:r>
            <a:endParaRPr lang="en-US" sz="3200" dirty="0">
              <a:solidFill>
                <a:schemeClr val="accent3">
                  <a:lumMod val="25000"/>
                </a:schemeClr>
              </a:solidFill>
              <a:latin typeface="Montserrat" pitchFamily="2"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119240" y="5774328"/>
            <a:ext cx="5953519" cy="904128"/>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the success percentage by each sites.</a:t>
            </a:r>
          </a:p>
          <a:p>
            <a:pPr>
              <a:lnSpc>
                <a:spcPct val="100000"/>
              </a:lnSpc>
              <a:spcBef>
                <a:spcPts val="1400"/>
              </a:spcBef>
            </a:pPr>
            <a:r>
              <a:rPr lang="en-US" sz="1600" dirty="0">
                <a:solidFill>
                  <a:schemeClr val="accent3">
                    <a:lumMod val="25000"/>
                  </a:schemeClr>
                </a:solidFill>
                <a:latin typeface="Montserrat" pitchFamily="2" charset="0"/>
                <a:cs typeface="Mongolian Baiti" panose="03000500000000000000" pitchFamily="66" charset="0"/>
              </a:rPr>
              <a:t>We can see Payload vs Launch Outcome Scatter Plot</a:t>
            </a:r>
          </a:p>
        </p:txBody>
      </p:sp>
      <p:pic>
        <p:nvPicPr>
          <p:cNvPr id="4" name="Picture 3" descr="A picture containing chart&#10;&#10;Description automatically generated">
            <a:extLst>
              <a:ext uri="{FF2B5EF4-FFF2-40B4-BE49-F238E27FC236}">
                <a16:creationId xmlns:a16="http://schemas.microsoft.com/office/drawing/2014/main" id="{525EB318-A0D5-05DB-BE56-BD6C18F42D2E}"/>
              </a:ext>
            </a:extLst>
          </p:cNvPr>
          <p:cNvPicPr>
            <a:picLocks noChangeAspect="1"/>
          </p:cNvPicPr>
          <p:nvPr/>
        </p:nvPicPr>
        <p:blipFill>
          <a:blip r:embed="rId3"/>
          <a:stretch>
            <a:fillRect/>
          </a:stretch>
        </p:blipFill>
        <p:spPr>
          <a:xfrm>
            <a:off x="1081367" y="132867"/>
            <a:ext cx="10029263" cy="5641461"/>
          </a:xfrm>
          <a:prstGeom prst="rect">
            <a:avLst/>
          </a:prstGeom>
        </p:spPr>
      </p:pic>
      <p:sp>
        <p:nvSpPr>
          <p:cNvPr id="2" name="TextBox 1">
            <a:extLst>
              <a:ext uri="{FF2B5EF4-FFF2-40B4-BE49-F238E27FC236}">
                <a16:creationId xmlns:a16="http://schemas.microsoft.com/office/drawing/2014/main" id="{7342B3D7-9FB3-BDD0-B492-4711F1EED458}"/>
              </a:ext>
            </a:extLst>
          </p:cNvPr>
          <p:cNvSpPr txBox="1"/>
          <p:nvPr/>
        </p:nvSpPr>
        <p:spPr>
          <a:xfrm>
            <a:off x="1081367" y="5153751"/>
            <a:ext cx="2810435" cy="369332"/>
          </a:xfrm>
          <a:prstGeom prst="rect">
            <a:avLst/>
          </a:prstGeom>
          <a:noFill/>
        </p:spPr>
        <p:txBody>
          <a:bodyPr wrap="square" rtlCol="0">
            <a:spAutoFit/>
          </a:bodyPr>
          <a:lstStyle/>
          <a:p>
            <a:r>
              <a:rPr lang="en-US" dirty="0"/>
              <a:t>This is a GIF (see pptx file)</a:t>
            </a: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E61FD069-F782-1DE5-CD21-1916FC474879}"/>
              </a:ext>
            </a:extLst>
          </p:cNvPr>
          <p:cNvPicPr>
            <a:picLocks noChangeAspect="1"/>
          </p:cNvPicPr>
          <p:nvPr/>
        </p:nvPicPr>
        <p:blipFill>
          <a:blip r:embed="rId3"/>
          <a:stretch>
            <a:fillRect/>
          </a:stretch>
        </p:blipFill>
        <p:spPr>
          <a:xfrm>
            <a:off x="48471" y="1455764"/>
            <a:ext cx="12095058" cy="3183471"/>
          </a:xfrm>
          <a:prstGeom prst="rect">
            <a:avLst/>
          </a:prstGeom>
        </p:spPr>
      </p:pic>
      <p:sp>
        <p:nvSpPr>
          <p:cNvPr id="8" name="TextBox 7">
            <a:extLst>
              <a:ext uri="{FF2B5EF4-FFF2-40B4-BE49-F238E27FC236}">
                <a16:creationId xmlns:a16="http://schemas.microsoft.com/office/drawing/2014/main" id="{C63C77E6-3B42-8F5B-A05C-CBE3045076D4}"/>
              </a:ext>
            </a:extLst>
          </p:cNvPr>
          <p:cNvSpPr txBox="1"/>
          <p:nvPr/>
        </p:nvSpPr>
        <p:spPr>
          <a:xfrm>
            <a:off x="2007140" y="5147738"/>
            <a:ext cx="8041341" cy="369332"/>
          </a:xfrm>
          <a:prstGeom prst="rect">
            <a:avLst/>
          </a:prstGeom>
          <a:noFill/>
        </p:spPr>
        <p:txBody>
          <a:bodyPr wrap="square">
            <a:spAutoFit/>
          </a:bodyPr>
          <a:lstStyle/>
          <a:p>
            <a:r>
              <a:rPr lang="en-US" dirty="0">
                <a:latin typeface="Abadi" panose="020B0604020104020204" pitchFamily="34" charset="0"/>
              </a:rPr>
              <a:t>The decision tree classifier is the model with the highest classification accuracy</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AA26AE9-421E-1F52-7039-1AD9F171CEAD}"/>
              </a:ext>
            </a:extLst>
          </p:cNvPr>
          <p:cNvPicPr>
            <a:picLocks noChangeAspect="1"/>
          </p:cNvPicPr>
          <p:nvPr/>
        </p:nvPicPr>
        <p:blipFill>
          <a:blip r:embed="rId3"/>
          <a:stretch>
            <a:fillRect/>
          </a:stretch>
        </p:blipFill>
        <p:spPr>
          <a:xfrm>
            <a:off x="5848307" y="1390682"/>
            <a:ext cx="5609665" cy="4331908"/>
          </a:xfrm>
          <a:prstGeom prst="rect">
            <a:avLst/>
          </a:prstGeom>
        </p:spPr>
      </p:pic>
      <p:sp>
        <p:nvSpPr>
          <p:cNvPr id="8" name="TextBox 7">
            <a:extLst>
              <a:ext uri="{FF2B5EF4-FFF2-40B4-BE49-F238E27FC236}">
                <a16:creationId xmlns:a16="http://schemas.microsoft.com/office/drawing/2014/main" id="{273B6756-D221-F6A4-9DD3-DC78B50A88BE}"/>
              </a:ext>
            </a:extLst>
          </p:cNvPr>
          <p:cNvSpPr txBox="1"/>
          <p:nvPr/>
        </p:nvSpPr>
        <p:spPr>
          <a:xfrm>
            <a:off x="1368239" y="2414264"/>
            <a:ext cx="3808878" cy="2031325"/>
          </a:xfrm>
          <a:prstGeom prst="rect">
            <a:avLst/>
          </a:prstGeom>
          <a:noFill/>
        </p:spPr>
        <p:txBody>
          <a:bodyPr wrap="square">
            <a:spAutoFit/>
          </a:bodyPr>
          <a:lstStyle/>
          <a:p>
            <a:r>
              <a:rPr lang="en-US"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8" name="TextBox 7">
            <a:extLst>
              <a:ext uri="{FF2B5EF4-FFF2-40B4-BE49-F238E27FC236}">
                <a16:creationId xmlns:a16="http://schemas.microsoft.com/office/drawing/2014/main" id="{08343604-AAAE-2D90-E4EE-D399634188FD}"/>
              </a:ext>
            </a:extLst>
          </p:cNvPr>
          <p:cNvSpPr txBox="1"/>
          <p:nvPr/>
        </p:nvSpPr>
        <p:spPr>
          <a:xfrm>
            <a:off x="1444158" y="1859339"/>
            <a:ext cx="9303684" cy="3139321"/>
          </a:xfrm>
          <a:prstGeom prst="rect">
            <a:avLst/>
          </a:prstGeom>
          <a:noFill/>
        </p:spPr>
        <p:txBody>
          <a:bodyPr wrap="square">
            <a:spAutoFit/>
          </a:bodyPr>
          <a:lstStyle/>
          <a:p>
            <a:r>
              <a:rPr lang="en-US" dirty="0">
                <a:latin typeface="Abadi" panose="020B0604020104020204" pitchFamily="34" charset="0"/>
              </a:rPr>
              <a:t>We can conclude that: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larger the flight amount at a launch site, the greater the success rate at a launch site.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Launch success rate started to increase in 2013 till 2020.</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Orbits ES L1, GEO, HEO, SSO, VLEO had the most success rate.</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KSC LC 39A had the most successful launches of any sites.</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The Decision tree classifier is the best machine learning algorithm for this task.</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79102"/>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collected through SpaceX RESTful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processed through one-hot encoding for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split into training testing data. </a:t>
            </a:r>
          </a:p>
          <a:p>
            <a:pPr lvl="1">
              <a:lnSpc>
                <a:spcPct val="120000"/>
              </a:lnSpc>
              <a:spcBef>
                <a:spcPts val="1400"/>
              </a:spcBef>
            </a:pPr>
            <a:r>
              <a:rPr lang="en-US" sz="7600" dirty="0">
                <a:solidFill>
                  <a:schemeClr val="bg2">
                    <a:lumMod val="50000"/>
                  </a:schemeClr>
                </a:solidFill>
                <a:latin typeface="Abadi"/>
              </a:rPr>
              <a:t>Training Data used with different classification models. </a:t>
            </a:r>
          </a:p>
          <a:p>
            <a:pPr lvl="1">
              <a:lnSpc>
                <a:spcPct val="120000"/>
              </a:lnSpc>
              <a:spcBef>
                <a:spcPts val="1400"/>
              </a:spcBef>
            </a:pPr>
            <a:r>
              <a:rPr lang="en-US" sz="7600" dirty="0">
                <a:solidFill>
                  <a:schemeClr val="bg2">
                    <a:lumMod val="50000"/>
                  </a:schemeClr>
                </a:solidFill>
                <a:latin typeface="Abadi"/>
              </a:rPr>
              <a:t>Hyperparameter grid search applied for parameter tuning</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400" dirty="0">
                <a:solidFill>
                  <a:schemeClr val="accent3">
                    <a:lumMod val="25000"/>
                  </a:schemeClr>
                </a:solidFill>
                <a:latin typeface="Montserrat" pitchFamily="2" charset="0"/>
              </a:rPr>
              <a:t>Data collection is the process of gathering data for use in business decision-making, strategic planning, research and other purposes. It's a crucial part of data analytics applications and research projects: Effective data collection provides the information that's needed to answer questions, analyze business performance or other outcomes, and predict future trends, actions and scenarios.</a:t>
            </a:r>
          </a:p>
          <a:p>
            <a:pPr>
              <a:lnSpc>
                <a:spcPct val="100000"/>
              </a:lnSpc>
              <a:spcBef>
                <a:spcPts val="1400"/>
              </a:spcBef>
            </a:pPr>
            <a:r>
              <a:rPr lang="en-US" sz="2200" dirty="0">
                <a:solidFill>
                  <a:schemeClr val="accent3">
                    <a:lumMod val="25000"/>
                  </a:schemeClr>
                </a:solidFill>
                <a:latin typeface="Abadi" panose="020B0604020104020204" pitchFamily="34" charset="0"/>
              </a:rPr>
              <a:t>We used the SpaceX REST API to collect the Data.</a:t>
            </a:r>
          </a:p>
          <a:p>
            <a:pPr>
              <a:lnSpc>
                <a:spcPct val="100000"/>
              </a:lnSpc>
              <a:spcBef>
                <a:spcPts val="1400"/>
              </a:spcBef>
            </a:pPr>
            <a:r>
              <a:rPr lang="en-US" sz="2200" dirty="0">
                <a:solidFill>
                  <a:schemeClr val="accent3">
                    <a:lumMod val="25000"/>
                  </a:schemeClr>
                </a:solidFill>
                <a:latin typeface="Abadi" panose="020B0604020104020204" pitchFamily="34" charset="0"/>
              </a:rPr>
              <a:t>We also used Web Scraping to collect Data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Next, we present our data collection process.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2227565"/>
            <a:ext cx="4640263" cy="2879351"/>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for rocket launch data using API</a:t>
            </a:r>
          </a:p>
          <a:p>
            <a:pPr>
              <a:lnSpc>
                <a:spcPct val="100000"/>
              </a:lnSpc>
              <a:spcBef>
                <a:spcPts val="1400"/>
              </a:spcBef>
            </a:pPr>
            <a:r>
              <a:rPr lang="en-US" sz="2200" dirty="0">
                <a:solidFill>
                  <a:schemeClr val="accent3">
                    <a:lumMod val="25000"/>
                  </a:schemeClr>
                </a:solidFill>
                <a:latin typeface="Abadi"/>
              </a:rPr>
              <a:t>Use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method to convert JSON result to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2520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8E19A41E-3577-21CD-0B3F-ED9649678BCF}"/>
              </a:ext>
            </a:extLst>
          </p:cNvPr>
          <p:cNvPicPr>
            <a:picLocks noChangeAspect="1"/>
          </p:cNvPicPr>
          <p:nvPr/>
        </p:nvPicPr>
        <p:blipFill>
          <a:blip r:embed="rId4"/>
          <a:stretch>
            <a:fillRect/>
          </a:stretch>
        </p:blipFill>
        <p:spPr>
          <a:xfrm>
            <a:off x="5676398" y="1498459"/>
            <a:ext cx="5694864" cy="4337564"/>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835826"/>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the Falcon9 Launch Wikipedia page from </a:t>
            </a:r>
            <a:r>
              <a:rPr lang="en-US" sz="2200" dirty="0" err="1">
                <a:solidFill>
                  <a:schemeClr val="accent3">
                    <a:lumMod val="25000"/>
                  </a:schemeClr>
                </a:solidFill>
                <a:latin typeface="Abadi"/>
              </a:rPr>
              <a:t>url</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from the HTML response</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header</a:t>
            </a:r>
          </a:p>
          <a:p>
            <a:pPr>
              <a:lnSpc>
                <a:spcPct val="100000"/>
              </a:lnSpc>
              <a:spcBef>
                <a:spcPts val="1400"/>
              </a:spcBef>
            </a:pPr>
            <a:r>
              <a:rPr lang="en-US" sz="2200" dirty="0">
                <a:solidFill>
                  <a:schemeClr val="accent3">
                    <a:lumMod val="25000"/>
                  </a:schemeClr>
                </a:solidFill>
                <a:latin typeface="Abadi" panose="020B0604020104020204" pitchFamily="34" charset="0"/>
              </a:rPr>
              <a:t>For more details: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3"/>
              </a:rPr>
              <a:t>Notebook link on </a:t>
            </a:r>
            <a:r>
              <a:rPr lang="en-US" sz="1800" dirty="0" err="1">
                <a:solidFill>
                  <a:schemeClr val="accent3">
                    <a:lumMod val="25000"/>
                  </a:schemeClr>
                </a:solidFill>
                <a:latin typeface="Abadi" panose="020B0604020104020204" pitchFamily="34" charset="0"/>
                <a:hlinkClick r:id="rId3"/>
              </a:rPr>
              <a:t>Github</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1D676285-2236-3CE5-5E65-2AA588E40F3B}"/>
              </a:ext>
            </a:extLst>
          </p:cNvPr>
          <p:cNvPicPr>
            <a:picLocks noChangeAspect="1"/>
          </p:cNvPicPr>
          <p:nvPr/>
        </p:nvPicPr>
        <p:blipFill>
          <a:blip r:embed="rId4"/>
          <a:stretch>
            <a:fillRect/>
          </a:stretch>
        </p:blipFill>
        <p:spPr>
          <a:xfrm>
            <a:off x="4874611" y="2431554"/>
            <a:ext cx="6583361" cy="638264"/>
          </a:xfrm>
          <a:prstGeom prst="rect">
            <a:avLst/>
          </a:prstGeom>
        </p:spPr>
      </p:pic>
      <p:pic>
        <p:nvPicPr>
          <p:cNvPr id="12" name="Picture 11">
            <a:extLst>
              <a:ext uri="{FF2B5EF4-FFF2-40B4-BE49-F238E27FC236}">
                <a16:creationId xmlns:a16="http://schemas.microsoft.com/office/drawing/2014/main" id="{AA5765E6-D102-7207-E804-6E0C69ECC2D3}"/>
              </a:ext>
            </a:extLst>
          </p:cNvPr>
          <p:cNvPicPr>
            <a:picLocks noChangeAspect="1"/>
          </p:cNvPicPr>
          <p:nvPr/>
        </p:nvPicPr>
        <p:blipFill>
          <a:blip r:embed="rId5"/>
          <a:stretch>
            <a:fillRect/>
          </a:stretch>
        </p:blipFill>
        <p:spPr>
          <a:xfrm>
            <a:off x="4874610" y="3193992"/>
            <a:ext cx="6563401" cy="752580"/>
          </a:xfrm>
          <a:prstGeom prst="rect">
            <a:avLst/>
          </a:prstGeom>
        </p:spPr>
      </p:pic>
      <p:pic>
        <p:nvPicPr>
          <p:cNvPr id="14" name="Picture 13">
            <a:extLst>
              <a:ext uri="{FF2B5EF4-FFF2-40B4-BE49-F238E27FC236}">
                <a16:creationId xmlns:a16="http://schemas.microsoft.com/office/drawing/2014/main" id="{59A89AD3-440A-2546-D731-090E445A97A8}"/>
              </a:ext>
            </a:extLst>
          </p:cNvPr>
          <p:cNvPicPr>
            <a:picLocks noChangeAspect="1"/>
          </p:cNvPicPr>
          <p:nvPr/>
        </p:nvPicPr>
        <p:blipFill>
          <a:blip r:embed="rId6"/>
          <a:stretch>
            <a:fillRect/>
          </a:stretch>
        </p:blipFill>
        <p:spPr>
          <a:xfrm>
            <a:off x="4874609" y="4070746"/>
            <a:ext cx="6563401" cy="2505425"/>
          </a:xfrm>
          <a:prstGeom prst="rect">
            <a:avLst/>
          </a:prstGeom>
        </p:spPr>
      </p:pic>
      <p:pic>
        <p:nvPicPr>
          <p:cNvPr id="16" name="Picture 15">
            <a:extLst>
              <a:ext uri="{FF2B5EF4-FFF2-40B4-BE49-F238E27FC236}">
                <a16:creationId xmlns:a16="http://schemas.microsoft.com/office/drawing/2014/main" id="{D204D4E7-5FEA-989C-9FCA-4BA61C8A5121}"/>
              </a:ext>
            </a:extLst>
          </p:cNvPr>
          <p:cNvPicPr>
            <a:picLocks noChangeAspect="1"/>
          </p:cNvPicPr>
          <p:nvPr/>
        </p:nvPicPr>
        <p:blipFill>
          <a:blip r:embed="rId7"/>
          <a:stretch>
            <a:fillRect/>
          </a:stretch>
        </p:blipFill>
        <p:spPr>
          <a:xfrm>
            <a:off x="4874610" y="1364273"/>
            <a:ext cx="6563401" cy="943107"/>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schemas.openxmlformats.org/package/2006/metadata/core-properties"/>
    <ds:schemaRef ds:uri="http://www.w3.org/XML/1998/namespace"/>
    <ds:schemaRef ds:uri="http://purl.org/dc/dcmitype/"/>
    <ds:schemaRef ds:uri="http://schemas.microsoft.com/office/2006/metadata/properties"/>
    <ds:schemaRef ds:uri="http://purl.org/dc/elements/1.1/"/>
    <ds:schemaRef ds:uri="http://schemas.microsoft.com/office/infopath/2007/PartnerControl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671</TotalTime>
  <Words>2008</Words>
  <Application>Microsoft Office PowerPoint</Application>
  <PresentationFormat>Widescreen</PresentationFormat>
  <Paragraphs>242</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Montserrat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selmimohamedali</cp:lastModifiedBy>
  <cp:revision>204</cp:revision>
  <cp:lastPrinted>2022-07-28T14:21:25Z</cp:lastPrinted>
  <dcterms:created xsi:type="dcterms:W3CDTF">2021-04-29T18:58:34Z</dcterms:created>
  <dcterms:modified xsi:type="dcterms:W3CDTF">2022-07-28T14:21:29Z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0x010100EECD86F56755A646AC8AFCBCBD967F21</vt:lpwstr>
  </property>
  <property fmtid="{D5CDD505-2E9C-101B-9397-08002B2CF9AE}" name="NXPowerLiteLastOptimized" pid="3">
    <vt:lpwstr>9201799</vt:lpwstr>
  </property>
  <property fmtid="{D5CDD505-2E9C-101B-9397-08002B2CF9AE}" name="NXPowerLiteSettings" pid="4">
    <vt:lpwstr>F7000400038000</vt:lpwstr>
  </property>
  <property fmtid="{D5CDD505-2E9C-101B-9397-08002B2CF9AE}" name="NXPowerLiteVersion" pid="5">
    <vt:lpwstr>S9.1.4</vt:lpwstr>
  </property>
</Properties>
</file>